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4" r:id="rId21"/>
    <p:sldId id="276" r:id="rId22"/>
    <p:sldId id="277" r:id="rId23"/>
    <p:sldId id="280" r:id="rId24"/>
    <p:sldId id="278" r:id="rId25"/>
    <p:sldId id="279" r:id="rId26"/>
    <p:sldId id="281" r:id="rId27"/>
    <p:sldId id="284" r:id="rId28"/>
    <p:sldId id="282" r:id="rId29"/>
    <p:sldId id="285" r:id="rId30"/>
    <p:sldId id="28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24" autoAdjust="0"/>
    <p:restoredTop sz="94660"/>
  </p:normalViewPr>
  <p:slideViewPr>
    <p:cSldViewPr snapToGrid="0">
      <p:cViewPr varScale="1">
        <p:scale>
          <a:sx n="65" d="100"/>
          <a:sy n="65" d="100"/>
        </p:scale>
        <p:origin x="82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032AE9-516E-4270-B7B9-EAA56286DF6A}"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7728D3-3C93-474D-99F5-CF1A99B08D5A}" type="slidenum">
              <a:rPr lang="en-US" smtClean="0"/>
              <a:t>‹#›</a:t>
            </a:fld>
            <a:endParaRPr lang="en-US"/>
          </a:p>
        </p:txBody>
      </p:sp>
    </p:spTree>
    <p:extLst>
      <p:ext uri="{BB962C8B-B14F-4D97-AF65-F5344CB8AC3E}">
        <p14:creationId xmlns:p14="http://schemas.microsoft.com/office/powerpoint/2010/main" val="893819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032AE9-516E-4270-B7B9-EAA56286DF6A}"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7728D3-3C93-474D-99F5-CF1A99B08D5A}" type="slidenum">
              <a:rPr lang="en-US" smtClean="0"/>
              <a:t>‹#›</a:t>
            </a:fld>
            <a:endParaRPr lang="en-US"/>
          </a:p>
        </p:txBody>
      </p:sp>
    </p:spTree>
    <p:extLst>
      <p:ext uri="{BB962C8B-B14F-4D97-AF65-F5344CB8AC3E}">
        <p14:creationId xmlns:p14="http://schemas.microsoft.com/office/powerpoint/2010/main" val="1513888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032AE9-516E-4270-B7B9-EAA56286DF6A}"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7728D3-3C93-474D-99F5-CF1A99B08D5A}" type="slidenum">
              <a:rPr lang="en-US" smtClean="0"/>
              <a:t>‹#›</a:t>
            </a:fld>
            <a:endParaRPr lang="en-US"/>
          </a:p>
        </p:txBody>
      </p:sp>
    </p:spTree>
    <p:extLst>
      <p:ext uri="{BB962C8B-B14F-4D97-AF65-F5344CB8AC3E}">
        <p14:creationId xmlns:p14="http://schemas.microsoft.com/office/powerpoint/2010/main" val="1406009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032AE9-516E-4270-B7B9-EAA56286DF6A}"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7728D3-3C93-474D-99F5-CF1A99B08D5A}" type="slidenum">
              <a:rPr lang="en-US" smtClean="0"/>
              <a:t>‹#›</a:t>
            </a:fld>
            <a:endParaRPr lang="en-US"/>
          </a:p>
        </p:txBody>
      </p:sp>
    </p:spTree>
    <p:extLst>
      <p:ext uri="{BB962C8B-B14F-4D97-AF65-F5344CB8AC3E}">
        <p14:creationId xmlns:p14="http://schemas.microsoft.com/office/powerpoint/2010/main" val="2563943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F032AE9-516E-4270-B7B9-EAA56286DF6A}"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7728D3-3C93-474D-99F5-CF1A99B08D5A}" type="slidenum">
              <a:rPr lang="en-US" smtClean="0"/>
              <a:t>‹#›</a:t>
            </a:fld>
            <a:endParaRPr lang="en-US"/>
          </a:p>
        </p:txBody>
      </p:sp>
    </p:spTree>
    <p:extLst>
      <p:ext uri="{BB962C8B-B14F-4D97-AF65-F5344CB8AC3E}">
        <p14:creationId xmlns:p14="http://schemas.microsoft.com/office/powerpoint/2010/main" val="1104475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032AE9-516E-4270-B7B9-EAA56286DF6A}"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7728D3-3C93-474D-99F5-CF1A99B08D5A}" type="slidenum">
              <a:rPr lang="en-US" smtClean="0"/>
              <a:t>‹#›</a:t>
            </a:fld>
            <a:endParaRPr lang="en-US"/>
          </a:p>
        </p:txBody>
      </p:sp>
    </p:spTree>
    <p:extLst>
      <p:ext uri="{BB962C8B-B14F-4D97-AF65-F5344CB8AC3E}">
        <p14:creationId xmlns:p14="http://schemas.microsoft.com/office/powerpoint/2010/main" val="610887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032AE9-516E-4270-B7B9-EAA56286DF6A}" type="datetimeFigureOut">
              <a:rPr lang="en-US" smtClean="0"/>
              <a:t>1/21/2024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7728D3-3C93-474D-99F5-CF1A99B08D5A}" type="slidenum">
              <a:rPr lang="en-US" smtClean="0"/>
              <a:t>‹#›</a:t>
            </a:fld>
            <a:endParaRPr lang="en-US"/>
          </a:p>
        </p:txBody>
      </p:sp>
    </p:spTree>
    <p:extLst>
      <p:ext uri="{BB962C8B-B14F-4D97-AF65-F5344CB8AC3E}">
        <p14:creationId xmlns:p14="http://schemas.microsoft.com/office/powerpoint/2010/main" val="2463597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032AE9-516E-4270-B7B9-EAA56286DF6A}" type="datetimeFigureOut">
              <a:rPr lang="en-US" smtClean="0"/>
              <a:t>1/21/2024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7728D3-3C93-474D-99F5-CF1A99B08D5A}" type="slidenum">
              <a:rPr lang="en-US" smtClean="0"/>
              <a:t>‹#›</a:t>
            </a:fld>
            <a:endParaRPr lang="en-US"/>
          </a:p>
        </p:txBody>
      </p:sp>
    </p:spTree>
    <p:extLst>
      <p:ext uri="{BB962C8B-B14F-4D97-AF65-F5344CB8AC3E}">
        <p14:creationId xmlns:p14="http://schemas.microsoft.com/office/powerpoint/2010/main" val="386424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032AE9-516E-4270-B7B9-EAA56286DF6A}" type="datetimeFigureOut">
              <a:rPr lang="en-US" smtClean="0"/>
              <a:t>1/21/2024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7728D3-3C93-474D-99F5-CF1A99B08D5A}" type="slidenum">
              <a:rPr lang="en-US" smtClean="0"/>
              <a:t>‹#›</a:t>
            </a:fld>
            <a:endParaRPr lang="en-US"/>
          </a:p>
        </p:txBody>
      </p:sp>
    </p:spTree>
    <p:extLst>
      <p:ext uri="{BB962C8B-B14F-4D97-AF65-F5344CB8AC3E}">
        <p14:creationId xmlns:p14="http://schemas.microsoft.com/office/powerpoint/2010/main" val="617837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F032AE9-516E-4270-B7B9-EAA56286DF6A}"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7728D3-3C93-474D-99F5-CF1A99B08D5A}" type="slidenum">
              <a:rPr lang="en-US" smtClean="0"/>
              <a:t>‹#›</a:t>
            </a:fld>
            <a:endParaRPr lang="en-US"/>
          </a:p>
        </p:txBody>
      </p:sp>
    </p:spTree>
    <p:extLst>
      <p:ext uri="{BB962C8B-B14F-4D97-AF65-F5344CB8AC3E}">
        <p14:creationId xmlns:p14="http://schemas.microsoft.com/office/powerpoint/2010/main" val="1350147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F032AE9-516E-4270-B7B9-EAA56286DF6A}"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7728D3-3C93-474D-99F5-CF1A99B08D5A}" type="slidenum">
              <a:rPr lang="en-US" smtClean="0"/>
              <a:t>‹#›</a:t>
            </a:fld>
            <a:endParaRPr lang="en-US"/>
          </a:p>
        </p:txBody>
      </p:sp>
    </p:spTree>
    <p:extLst>
      <p:ext uri="{BB962C8B-B14F-4D97-AF65-F5344CB8AC3E}">
        <p14:creationId xmlns:p14="http://schemas.microsoft.com/office/powerpoint/2010/main" val="1948647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032AE9-516E-4270-B7B9-EAA56286DF6A}" type="datetimeFigureOut">
              <a:rPr lang="en-US" smtClean="0"/>
              <a:t>1/21/2024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7728D3-3C93-474D-99F5-CF1A99B08D5A}" type="slidenum">
              <a:rPr lang="en-US" smtClean="0"/>
              <a:t>‹#›</a:t>
            </a:fld>
            <a:endParaRPr lang="en-US"/>
          </a:p>
        </p:txBody>
      </p:sp>
    </p:spTree>
    <p:extLst>
      <p:ext uri="{BB962C8B-B14F-4D97-AF65-F5344CB8AC3E}">
        <p14:creationId xmlns:p14="http://schemas.microsoft.com/office/powerpoint/2010/main" val="2340416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Sensory Organ </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6717069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88491"/>
            <a:ext cx="11353800" cy="609599"/>
          </a:xfrm>
        </p:spPr>
        <p:txBody>
          <a:bodyPr>
            <a:normAutofit/>
          </a:bodyPr>
          <a:lstStyle/>
          <a:p>
            <a:r>
              <a:rPr lang="en-US" sz="2800" dirty="0" smtClean="0"/>
              <a:t>The internal structure of the eyeball consists of the following parts. </a:t>
            </a:r>
            <a:endParaRPr lang="en-US" sz="2800" dirty="0"/>
          </a:p>
        </p:txBody>
      </p:sp>
      <p:sp>
        <p:nvSpPr>
          <p:cNvPr id="3" name="Content Placeholder 2"/>
          <p:cNvSpPr>
            <a:spLocks noGrp="1"/>
          </p:cNvSpPr>
          <p:nvPr>
            <p:ph idx="1"/>
          </p:nvPr>
        </p:nvSpPr>
        <p:spPr>
          <a:xfrm>
            <a:off x="226142" y="698090"/>
            <a:ext cx="11965857" cy="5478873"/>
          </a:xfrm>
        </p:spPr>
        <p:txBody>
          <a:bodyPr>
            <a:normAutofit/>
          </a:bodyPr>
          <a:lstStyle/>
          <a:p>
            <a:pPr marL="514350" indent="-514350">
              <a:buFont typeface="+mj-lt"/>
              <a:buAutoNum type="arabicPeriod"/>
            </a:pPr>
            <a:r>
              <a:rPr lang="en-US" sz="2000" dirty="0" smtClean="0"/>
              <a:t>Outer coat: It consist of following parts</a:t>
            </a:r>
          </a:p>
          <a:p>
            <a:pPr marL="514350" indent="-514350">
              <a:buFont typeface="+mj-lt"/>
              <a:buAutoNum type="alphaLcPeriod"/>
            </a:pPr>
            <a:r>
              <a:rPr lang="en-US" sz="2000" dirty="0" smtClean="0"/>
              <a:t>Sclera: It is an external white part of eyeball. It is made up of fibrous connective tissue. It is tough and opaque part. It occupies about 5/6</a:t>
            </a:r>
            <a:r>
              <a:rPr lang="en-US" sz="2000" baseline="30000" dirty="0" smtClean="0"/>
              <a:t>th</a:t>
            </a:r>
            <a:r>
              <a:rPr lang="en-US" sz="2000" dirty="0" smtClean="0"/>
              <a:t> part of eye ball. It is protective in function and also maintain shape of the eye ball. </a:t>
            </a:r>
          </a:p>
          <a:p>
            <a:pPr marL="514350" indent="-514350">
              <a:buFont typeface="+mj-lt"/>
              <a:buAutoNum type="alphaLcPeriod"/>
            </a:pPr>
            <a:r>
              <a:rPr lang="en-US" sz="2000" dirty="0" smtClean="0"/>
              <a:t>Cornea: It is slightly bulged in front and front part of the eyeball. It is thin and transparent part, through which light enters into the eye. It occupies about 1/6</a:t>
            </a:r>
            <a:r>
              <a:rPr lang="en-US" sz="2000" baseline="30000" dirty="0" smtClean="0"/>
              <a:t>th</a:t>
            </a:r>
            <a:r>
              <a:rPr lang="en-US" sz="2000" dirty="0" smtClean="0"/>
              <a:t> part of eyeball. It is not supplied with blood vessels and absorbs oxygen directly from the air. It refracts the light rays to focus on the retina. </a:t>
            </a:r>
          </a:p>
          <a:p>
            <a:pPr marL="514350" indent="-514350">
              <a:buFont typeface="+mj-lt"/>
              <a:buAutoNum type="alphaLcPeriod"/>
            </a:pPr>
            <a:r>
              <a:rPr lang="en-US" sz="2000" dirty="0" smtClean="0"/>
              <a:t>Conjunctiva: It is a single layer of stratifies squamous epithelial tissue. It is thin and transparent layer that covers and protect the cornea. </a:t>
            </a:r>
            <a:endParaRPr lang="en-US" sz="2000" dirty="0"/>
          </a:p>
        </p:txBody>
      </p:sp>
      <p:pic>
        <p:nvPicPr>
          <p:cNvPr id="4" name="Picture 3"/>
          <p:cNvPicPr>
            <a:picLocks noChangeAspect="1"/>
          </p:cNvPicPr>
          <p:nvPr/>
        </p:nvPicPr>
        <p:blipFill>
          <a:blip r:embed="rId2"/>
          <a:stretch>
            <a:fillRect/>
          </a:stretch>
        </p:blipFill>
        <p:spPr>
          <a:xfrm>
            <a:off x="4616707" y="3324455"/>
            <a:ext cx="6124575" cy="3400425"/>
          </a:xfrm>
          <a:prstGeom prst="rect">
            <a:avLst/>
          </a:prstGeom>
        </p:spPr>
      </p:pic>
    </p:spTree>
    <p:extLst>
      <p:ext uri="{BB962C8B-B14F-4D97-AF65-F5344CB8AC3E}">
        <p14:creationId xmlns:p14="http://schemas.microsoft.com/office/powerpoint/2010/main" val="4686236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1353800" cy="747251"/>
          </a:xfrm>
        </p:spPr>
        <p:txBody>
          <a:bodyPr>
            <a:normAutofit/>
          </a:bodyPr>
          <a:lstStyle/>
          <a:p>
            <a:r>
              <a:rPr lang="en-US" sz="3200" dirty="0"/>
              <a:t>2</a:t>
            </a:r>
            <a:r>
              <a:rPr lang="en-US" sz="3200" dirty="0" smtClean="0"/>
              <a:t>. Middle coat: It consist of three parts</a:t>
            </a:r>
            <a:endParaRPr lang="en-US" sz="3200" dirty="0"/>
          </a:p>
        </p:txBody>
      </p:sp>
      <p:sp>
        <p:nvSpPr>
          <p:cNvPr id="3" name="Content Placeholder 2"/>
          <p:cNvSpPr>
            <a:spLocks noGrp="1"/>
          </p:cNvSpPr>
          <p:nvPr>
            <p:ph idx="1"/>
          </p:nvPr>
        </p:nvSpPr>
        <p:spPr>
          <a:xfrm>
            <a:off x="78658" y="747252"/>
            <a:ext cx="11275142" cy="5449375"/>
          </a:xfrm>
        </p:spPr>
        <p:txBody>
          <a:bodyPr>
            <a:normAutofit/>
          </a:bodyPr>
          <a:lstStyle/>
          <a:p>
            <a:pPr marL="514350" indent="-514350">
              <a:buFont typeface="+mj-lt"/>
              <a:buAutoNum type="alphaLcPeriod"/>
            </a:pPr>
            <a:r>
              <a:rPr lang="en-US" sz="2000" dirty="0" smtClean="0"/>
              <a:t>Choroid: It lies just below the sclera. It is thick, highly vascular and pigmented part. It absorbs light and prevent it from being reflected. It makes the internal eyeball dark. It’s function is to provide nutrition and prevent internal reflection of light. </a:t>
            </a:r>
          </a:p>
          <a:p>
            <a:pPr marL="514350" indent="-514350">
              <a:buFont typeface="+mj-lt"/>
              <a:buAutoNum type="alphaLcPeriod"/>
            </a:pPr>
            <a:r>
              <a:rPr lang="en-US" sz="2000" dirty="0" smtClean="0"/>
              <a:t>Ciliary body: It lies at the junction between sclera and cornea. It contain ciliary muscles and suspensory ligament. Its function is to hold the lens and to change of lens. </a:t>
            </a:r>
          </a:p>
          <a:p>
            <a:pPr marL="514350" indent="-514350">
              <a:buFont typeface="+mj-lt"/>
              <a:buAutoNum type="alphaLcPeriod"/>
            </a:pPr>
            <a:r>
              <a:rPr lang="en-US" sz="2000" dirty="0" smtClean="0"/>
              <a:t>Iris: It is a muscular, pigmented and opaque diaphragm which hangs </a:t>
            </a:r>
            <a:r>
              <a:rPr lang="en-US" sz="2000" dirty="0" err="1" smtClean="0"/>
              <a:t>infront</a:t>
            </a:r>
            <a:r>
              <a:rPr lang="en-US" sz="2000" dirty="0" smtClean="0"/>
              <a:t> of the lens. A small circular opening between axis is pupil. It permits the light to enter into the eye. The movement of iris muscle control the size of pupil. Iris contain a pigment which is responsible for color of eye. </a:t>
            </a:r>
          </a:p>
          <a:p>
            <a:pPr marL="514350" indent="-514350">
              <a:buFont typeface="+mj-lt"/>
              <a:buAutoNum type="alphaLcPeriod"/>
            </a:pPr>
            <a:endParaRPr lang="en-US" sz="2000" dirty="0"/>
          </a:p>
        </p:txBody>
      </p:sp>
      <p:pic>
        <p:nvPicPr>
          <p:cNvPr id="4" name="Picture 3"/>
          <p:cNvPicPr>
            <a:picLocks noChangeAspect="1"/>
          </p:cNvPicPr>
          <p:nvPr/>
        </p:nvPicPr>
        <p:blipFill>
          <a:blip r:embed="rId2"/>
          <a:stretch>
            <a:fillRect/>
          </a:stretch>
        </p:blipFill>
        <p:spPr>
          <a:xfrm>
            <a:off x="3161531" y="3380607"/>
            <a:ext cx="6124575" cy="3400425"/>
          </a:xfrm>
          <a:prstGeom prst="rect">
            <a:avLst/>
          </a:prstGeom>
        </p:spPr>
      </p:pic>
    </p:spTree>
    <p:extLst>
      <p:ext uri="{BB962C8B-B14F-4D97-AF65-F5344CB8AC3E}">
        <p14:creationId xmlns:p14="http://schemas.microsoft.com/office/powerpoint/2010/main" val="7113448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477" y="108155"/>
            <a:ext cx="11147322" cy="658761"/>
          </a:xfrm>
        </p:spPr>
        <p:txBody>
          <a:bodyPr>
            <a:noAutofit/>
          </a:bodyPr>
          <a:lstStyle/>
          <a:p>
            <a:r>
              <a:rPr lang="en-US" sz="2800" dirty="0" smtClean="0"/>
              <a:t>3. Inner coat: It is the photo sensitive layer. It consist of two types of photoreceptor cell that is rods and cones.</a:t>
            </a:r>
            <a:endParaRPr lang="en-US" sz="2800" dirty="0"/>
          </a:p>
        </p:txBody>
      </p:sp>
      <p:sp>
        <p:nvSpPr>
          <p:cNvPr id="3" name="Content Placeholder 2"/>
          <p:cNvSpPr>
            <a:spLocks noGrp="1"/>
          </p:cNvSpPr>
          <p:nvPr>
            <p:ph idx="1"/>
          </p:nvPr>
        </p:nvSpPr>
        <p:spPr>
          <a:xfrm>
            <a:off x="1" y="914400"/>
            <a:ext cx="12103510" cy="4729316"/>
          </a:xfrm>
        </p:spPr>
        <p:txBody>
          <a:bodyPr/>
          <a:lstStyle/>
          <a:p>
            <a:pPr marL="514350" indent="-514350">
              <a:buFont typeface="+mj-lt"/>
              <a:buAutoNum type="alphaLcPeriod"/>
            </a:pPr>
            <a:r>
              <a:rPr lang="en-US" dirty="0" smtClean="0"/>
              <a:t>Rods: </a:t>
            </a:r>
          </a:p>
          <a:p>
            <a:r>
              <a:rPr lang="en-US" dirty="0" smtClean="0"/>
              <a:t>There are about 110 to 120 million rod on retina they function in dim light and make black-and-white image. It contains a pigment called Rhodopsin. It is formed by Vitamin A (Retinal) and protein</a:t>
            </a:r>
            <a:r>
              <a:rPr lang="en-US" dirty="0"/>
              <a:t> </a:t>
            </a:r>
            <a:r>
              <a:rPr lang="en-US" dirty="0" smtClean="0"/>
              <a:t>(opsin). </a:t>
            </a:r>
            <a:endParaRPr lang="en-US" dirty="0"/>
          </a:p>
        </p:txBody>
      </p:sp>
      <p:pic>
        <p:nvPicPr>
          <p:cNvPr id="5" name="Picture 4"/>
          <p:cNvPicPr>
            <a:picLocks noChangeAspect="1"/>
          </p:cNvPicPr>
          <p:nvPr/>
        </p:nvPicPr>
        <p:blipFill>
          <a:blip r:embed="rId2"/>
          <a:stretch>
            <a:fillRect/>
          </a:stretch>
        </p:blipFill>
        <p:spPr>
          <a:xfrm>
            <a:off x="3834580" y="2556112"/>
            <a:ext cx="8494457" cy="4719143"/>
          </a:xfrm>
          <a:prstGeom prst="rect">
            <a:avLst/>
          </a:prstGeom>
        </p:spPr>
      </p:pic>
    </p:spTree>
    <p:extLst>
      <p:ext uri="{BB962C8B-B14F-4D97-AF65-F5344CB8AC3E}">
        <p14:creationId xmlns:p14="http://schemas.microsoft.com/office/powerpoint/2010/main" val="40301741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58" y="1"/>
            <a:ext cx="11432458" cy="993057"/>
          </a:xfrm>
        </p:spPr>
        <p:txBody>
          <a:bodyPr/>
          <a:lstStyle/>
          <a:p>
            <a:r>
              <a:rPr lang="en-US" dirty="0" smtClean="0"/>
              <a:t>b. Cone cells</a:t>
            </a:r>
            <a:endParaRPr lang="en-US" dirty="0"/>
          </a:p>
        </p:txBody>
      </p:sp>
      <p:sp>
        <p:nvSpPr>
          <p:cNvPr id="3" name="Content Placeholder 2"/>
          <p:cNvSpPr>
            <a:spLocks noGrp="1"/>
          </p:cNvSpPr>
          <p:nvPr>
            <p:ph idx="1"/>
          </p:nvPr>
        </p:nvSpPr>
        <p:spPr>
          <a:xfrm>
            <a:off x="226142" y="993058"/>
            <a:ext cx="11127658" cy="5183905"/>
          </a:xfrm>
        </p:spPr>
        <p:txBody>
          <a:bodyPr/>
          <a:lstStyle/>
          <a:p>
            <a:r>
              <a:rPr lang="en-US" dirty="0" smtClean="0"/>
              <a:t>There are about 7 million cones on retina. They function in bright light and make </a:t>
            </a:r>
            <a:r>
              <a:rPr lang="en-US" dirty="0" err="1" smtClean="0"/>
              <a:t>coloured</a:t>
            </a:r>
            <a:r>
              <a:rPr lang="en-US" dirty="0" smtClean="0"/>
              <a:t> image (differentiate </a:t>
            </a:r>
            <a:r>
              <a:rPr lang="en-US" dirty="0" err="1" smtClean="0"/>
              <a:t>colour</a:t>
            </a:r>
            <a:r>
              <a:rPr lang="en-US" dirty="0" smtClean="0"/>
              <a:t>). They contain </a:t>
            </a:r>
            <a:r>
              <a:rPr lang="en-US" dirty="0" err="1"/>
              <a:t>i</a:t>
            </a:r>
            <a:r>
              <a:rPr lang="en-US" dirty="0" err="1" smtClean="0"/>
              <a:t>odopsin</a:t>
            </a:r>
            <a:r>
              <a:rPr lang="en-US" dirty="0" smtClean="0"/>
              <a:t> pigment. </a:t>
            </a:r>
          </a:p>
          <a:p>
            <a:r>
              <a:rPr lang="en-US" dirty="0" smtClean="0"/>
              <a:t>The retina has the combination of both rods and cones but there is a small area where only cones are present. This is called a yellow spot (fovea </a:t>
            </a:r>
            <a:r>
              <a:rPr lang="en-US" dirty="0" err="1" smtClean="0"/>
              <a:t>centralis</a:t>
            </a:r>
            <a:r>
              <a:rPr lang="en-US" dirty="0" smtClean="0"/>
              <a:t> or macula </a:t>
            </a:r>
            <a:r>
              <a:rPr lang="en-US" dirty="0" err="1" smtClean="0"/>
              <a:t>lutea</a:t>
            </a:r>
            <a:r>
              <a:rPr lang="en-US" dirty="0" smtClean="0"/>
              <a:t>). </a:t>
            </a:r>
          </a:p>
          <a:p>
            <a:r>
              <a:rPr lang="en-US" dirty="0" smtClean="0"/>
              <a:t>This is most sensitive to light and forms sharp and clear images. The optic nerve also enters into the retina at a point where rods and cones are absent called blind spots. It is less sensitive to light and thus no image is formed</a:t>
            </a:r>
            <a:r>
              <a:rPr lang="en-US" dirty="0"/>
              <a:t>. (60% red </a:t>
            </a:r>
            <a:r>
              <a:rPr lang="en-US" dirty="0" smtClean="0"/>
              <a:t>cones, </a:t>
            </a:r>
            <a:r>
              <a:rPr lang="en-US" dirty="0"/>
              <a:t>30% green </a:t>
            </a:r>
            <a:r>
              <a:rPr lang="en-US" dirty="0" smtClean="0"/>
              <a:t>cones </a:t>
            </a:r>
            <a:r>
              <a:rPr lang="en-US" dirty="0"/>
              <a:t>and 10 %blue </a:t>
            </a:r>
            <a:r>
              <a:rPr lang="en-US" dirty="0" smtClean="0"/>
              <a:t>cones)</a:t>
            </a:r>
            <a:endParaRPr lang="en-US" dirty="0"/>
          </a:p>
          <a:p>
            <a:endParaRPr lang="en-US" dirty="0"/>
          </a:p>
        </p:txBody>
      </p:sp>
    </p:spTree>
    <p:extLst>
      <p:ext uri="{BB962C8B-B14F-4D97-AF65-F5344CB8AC3E}">
        <p14:creationId xmlns:p14="http://schemas.microsoft.com/office/powerpoint/2010/main" val="576765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Lens</a:t>
            </a:r>
            <a:endParaRPr lang="en-US" dirty="0"/>
          </a:p>
        </p:txBody>
      </p:sp>
      <p:sp>
        <p:nvSpPr>
          <p:cNvPr id="3" name="Content Placeholder 2"/>
          <p:cNvSpPr>
            <a:spLocks noGrp="1"/>
          </p:cNvSpPr>
          <p:nvPr>
            <p:ph idx="1"/>
          </p:nvPr>
        </p:nvSpPr>
        <p:spPr/>
        <p:txBody>
          <a:bodyPr/>
          <a:lstStyle/>
          <a:p>
            <a:r>
              <a:rPr lang="en-US" dirty="0" smtClean="0"/>
              <a:t>It is large flexible, transparent, biconvex and fibrous crystalline part, situated behind the iris. It focus the image of the object on the retina. </a:t>
            </a:r>
          </a:p>
          <a:p>
            <a:r>
              <a:rPr lang="en-US" dirty="0" smtClean="0"/>
              <a:t>Lens separate the eye ball into two chamber. </a:t>
            </a:r>
            <a:endParaRPr lang="en-US" dirty="0"/>
          </a:p>
        </p:txBody>
      </p:sp>
    </p:spTree>
    <p:extLst>
      <p:ext uri="{BB962C8B-B14F-4D97-AF65-F5344CB8AC3E}">
        <p14:creationId xmlns:p14="http://schemas.microsoft.com/office/powerpoint/2010/main" val="28654483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Aqueous chamber </a:t>
            </a:r>
            <a:endParaRPr lang="en-US" dirty="0"/>
          </a:p>
        </p:txBody>
      </p:sp>
      <p:sp>
        <p:nvSpPr>
          <p:cNvPr id="3" name="Content Placeholder 2"/>
          <p:cNvSpPr>
            <a:spLocks noGrp="1"/>
          </p:cNvSpPr>
          <p:nvPr>
            <p:ph idx="1"/>
          </p:nvPr>
        </p:nvSpPr>
        <p:spPr/>
        <p:txBody>
          <a:bodyPr/>
          <a:lstStyle/>
          <a:p>
            <a:r>
              <a:rPr lang="en-US" dirty="0" smtClean="0"/>
              <a:t>It is a small chamber between cornea and lens. It is filled with clear watery fluid called aqueous </a:t>
            </a:r>
            <a:r>
              <a:rPr lang="en-US" dirty="0" err="1" smtClean="0"/>
              <a:t>humour</a:t>
            </a:r>
            <a:r>
              <a:rPr lang="en-US" dirty="0" smtClean="0"/>
              <a:t>. It contain amino acid, glucose, vitamins, minerals and respiratory gases. It nourishes the lens to refract the light rays to focus retina. </a:t>
            </a:r>
            <a:endParaRPr lang="en-US" dirty="0"/>
          </a:p>
        </p:txBody>
      </p:sp>
    </p:spTree>
    <p:extLst>
      <p:ext uri="{BB962C8B-B14F-4D97-AF65-F5344CB8AC3E}">
        <p14:creationId xmlns:p14="http://schemas.microsoft.com/office/powerpoint/2010/main" val="10724162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Vitreous chamber</a:t>
            </a:r>
            <a:endParaRPr lang="en-US" dirty="0"/>
          </a:p>
        </p:txBody>
      </p:sp>
      <p:sp>
        <p:nvSpPr>
          <p:cNvPr id="3" name="Content Placeholder 2"/>
          <p:cNvSpPr>
            <a:spLocks noGrp="1"/>
          </p:cNvSpPr>
          <p:nvPr>
            <p:ph idx="1"/>
          </p:nvPr>
        </p:nvSpPr>
        <p:spPr/>
        <p:txBody>
          <a:bodyPr/>
          <a:lstStyle/>
          <a:p>
            <a:r>
              <a:rPr lang="en-US" dirty="0" smtClean="0"/>
              <a:t>It is large chamber between lens and retina. </a:t>
            </a:r>
          </a:p>
          <a:p>
            <a:r>
              <a:rPr lang="en-US" dirty="0" smtClean="0"/>
              <a:t>It is filled with jelly like fluid called Vitreous humor. It contains salt and some </a:t>
            </a:r>
            <a:r>
              <a:rPr lang="en-US" dirty="0" err="1" smtClean="0"/>
              <a:t>mucoprotein</a:t>
            </a:r>
            <a:r>
              <a:rPr lang="en-US" dirty="0" smtClean="0"/>
              <a:t>. </a:t>
            </a:r>
          </a:p>
          <a:p>
            <a:r>
              <a:rPr lang="en-US" dirty="0" smtClean="0"/>
              <a:t>It supports the retina and lens. It also refracts light on the retina it also gives shape to the eyeball. </a:t>
            </a:r>
            <a:endParaRPr lang="en-US" dirty="0"/>
          </a:p>
        </p:txBody>
      </p:sp>
    </p:spTree>
    <p:extLst>
      <p:ext uri="{BB962C8B-B14F-4D97-AF65-F5344CB8AC3E}">
        <p14:creationId xmlns:p14="http://schemas.microsoft.com/office/powerpoint/2010/main" val="2159132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477" y="157317"/>
            <a:ext cx="11147323" cy="678425"/>
          </a:xfrm>
        </p:spPr>
        <p:txBody>
          <a:bodyPr>
            <a:normAutofit fontScale="90000"/>
          </a:bodyPr>
          <a:lstStyle/>
          <a:p>
            <a:r>
              <a:rPr lang="en-US" dirty="0" smtClean="0"/>
              <a:t>Working of eyes (Image formation)</a:t>
            </a:r>
            <a:endParaRPr lang="en-US" dirty="0"/>
          </a:p>
        </p:txBody>
      </p:sp>
      <p:sp>
        <p:nvSpPr>
          <p:cNvPr id="3" name="Content Placeholder 2"/>
          <p:cNvSpPr>
            <a:spLocks noGrp="1"/>
          </p:cNvSpPr>
          <p:nvPr>
            <p:ph idx="1"/>
          </p:nvPr>
        </p:nvSpPr>
        <p:spPr>
          <a:xfrm>
            <a:off x="452284" y="835742"/>
            <a:ext cx="11493910" cy="5565058"/>
          </a:xfrm>
        </p:spPr>
        <p:txBody>
          <a:bodyPr/>
          <a:lstStyle/>
          <a:p>
            <a:r>
              <a:rPr lang="en-US" dirty="0" smtClean="0"/>
              <a:t>The cornea, aqueous </a:t>
            </a:r>
            <a:r>
              <a:rPr lang="en-US" dirty="0" err="1" smtClean="0"/>
              <a:t>humour</a:t>
            </a:r>
            <a:r>
              <a:rPr lang="en-US" dirty="0" smtClean="0"/>
              <a:t>, lens and vitreous </a:t>
            </a:r>
            <a:r>
              <a:rPr lang="en-US" dirty="0" err="1" smtClean="0"/>
              <a:t>humour</a:t>
            </a:r>
            <a:r>
              <a:rPr lang="en-US" dirty="0"/>
              <a:t> </a:t>
            </a:r>
            <a:r>
              <a:rPr lang="en-US" dirty="0" smtClean="0"/>
              <a:t>together form a dioptric apparatus, which help to focus the image of an object on the retina.</a:t>
            </a:r>
          </a:p>
          <a:p>
            <a:r>
              <a:rPr lang="en-US" dirty="0" smtClean="0"/>
              <a:t>When the light rays fall on cornea, pass through the pupil and form image of an objection the retina. Iris controls the amount of light pass through the pupil. Lens adjusts for sharp focusing. The adjustment by the lens is called accommodation.</a:t>
            </a:r>
          </a:p>
          <a:p>
            <a:r>
              <a:rPr lang="en-US" dirty="0" smtClean="0"/>
              <a:t>The image formed on the retina is inverted. The light rays from the object pass through the layers of retina to stimulate rods and cones. The inverted image formed at the retina is picked up by optic nerve as impulses and finally reached to the brain where it is interpreted the real sensation of sight arises finally person perceives the object as upright way.</a:t>
            </a:r>
            <a:endParaRPr lang="en-US" dirty="0"/>
          </a:p>
        </p:txBody>
      </p:sp>
    </p:spTree>
    <p:extLst>
      <p:ext uri="{BB962C8B-B14F-4D97-AF65-F5344CB8AC3E}">
        <p14:creationId xmlns:p14="http://schemas.microsoft.com/office/powerpoint/2010/main" val="1210564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524125" y="2101056"/>
            <a:ext cx="7143750" cy="3800475"/>
          </a:xfrm>
          <a:prstGeom prst="rect">
            <a:avLst/>
          </a:prstGeom>
        </p:spPr>
      </p:pic>
    </p:spTree>
    <p:extLst>
      <p:ext uri="{BB962C8B-B14F-4D97-AF65-F5344CB8AC3E}">
        <p14:creationId xmlns:p14="http://schemas.microsoft.com/office/powerpoint/2010/main" val="3774976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1"/>
            <a:ext cx="10744200" cy="1095375"/>
          </a:xfrm>
        </p:spPr>
        <p:txBody>
          <a:bodyPr/>
          <a:lstStyle/>
          <a:p>
            <a:r>
              <a:rPr lang="en-US" dirty="0" smtClean="0"/>
              <a:t>Accommodation</a:t>
            </a:r>
            <a:endParaRPr lang="en-US" dirty="0"/>
          </a:p>
        </p:txBody>
      </p:sp>
      <p:sp>
        <p:nvSpPr>
          <p:cNvPr id="3" name="Content Placeholder 2"/>
          <p:cNvSpPr>
            <a:spLocks noGrp="1"/>
          </p:cNvSpPr>
          <p:nvPr>
            <p:ph idx="1"/>
          </p:nvPr>
        </p:nvSpPr>
        <p:spPr>
          <a:xfrm>
            <a:off x="471948" y="993058"/>
            <a:ext cx="10881852" cy="5183905"/>
          </a:xfrm>
        </p:spPr>
        <p:txBody>
          <a:bodyPr/>
          <a:lstStyle/>
          <a:p>
            <a:r>
              <a:rPr lang="en-US" dirty="0" smtClean="0"/>
              <a:t>It is the adjustment of the shape of the lens to focus the light ray on the retina coming from various distances.</a:t>
            </a:r>
            <a:endParaRPr lang="en-US" dirty="0"/>
          </a:p>
        </p:txBody>
      </p:sp>
      <p:pic>
        <p:nvPicPr>
          <p:cNvPr id="4" name="Picture 3"/>
          <p:cNvPicPr>
            <a:picLocks noChangeAspect="1"/>
          </p:cNvPicPr>
          <p:nvPr/>
        </p:nvPicPr>
        <p:blipFill>
          <a:blip r:embed="rId2"/>
          <a:stretch>
            <a:fillRect/>
          </a:stretch>
        </p:blipFill>
        <p:spPr>
          <a:xfrm>
            <a:off x="5515897" y="1855796"/>
            <a:ext cx="5122605" cy="4877611"/>
          </a:xfrm>
          <a:prstGeom prst="rect">
            <a:avLst/>
          </a:prstGeom>
        </p:spPr>
      </p:pic>
    </p:spTree>
    <p:extLst>
      <p:ext uri="{BB962C8B-B14F-4D97-AF65-F5344CB8AC3E}">
        <p14:creationId xmlns:p14="http://schemas.microsoft.com/office/powerpoint/2010/main" val="2472670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Sense organ</a:t>
            </a:r>
            <a:endParaRPr lang="en-US" dirty="0"/>
          </a:p>
        </p:txBody>
      </p:sp>
      <p:sp>
        <p:nvSpPr>
          <p:cNvPr id="3" name="Content Placeholder 2"/>
          <p:cNvSpPr>
            <a:spLocks noGrp="1"/>
          </p:cNvSpPr>
          <p:nvPr>
            <p:ph idx="1"/>
          </p:nvPr>
        </p:nvSpPr>
        <p:spPr/>
        <p:txBody>
          <a:bodyPr/>
          <a:lstStyle/>
          <a:p>
            <a:r>
              <a:rPr lang="en-US" dirty="0" smtClean="0"/>
              <a:t>These organs which perceive the undergoing changes inside and outside of the body and make the body aware of them is known as sense organ. </a:t>
            </a:r>
          </a:p>
          <a:p>
            <a:r>
              <a:rPr lang="en-US" dirty="0" smtClean="0"/>
              <a:t>Sense organs contain different types of receptor cell or sensory cells. These sensory cell are as follows:</a:t>
            </a:r>
            <a:endParaRPr lang="en-US" dirty="0"/>
          </a:p>
        </p:txBody>
      </p:sp>
    </p:spTree>
    <p:extLst>
      <p:ext uri="{BB962C8B-B14F-4D97-AF65-F5344CB8AC3E}">
        <p14:creationId xmlns:p14="http://schemas.microsoft.com/office/powerpoint/2010/main" val="28249141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316" y="1"/>
            <a:ext cx="11196484" cy="963560"/>
          </a:xfrm>
        </p:spPr>
        <p:txBody>
          <a:bodyPr/>
          <a:lstStyle/>
          <a:p>
            <a:r>
              <a:rPr lang="en-US" dirty="0" smtClean="0"/>
              <a:t>Defects of eyes</a:t>
            </a:r>
            <a:endParaRPr lang="en-US" dirty="0"/>
          </a:p>
        </p:txBody>
      </p:sp>
      <p:sp>
        <p:nvSpPr>
          <p:cNvPr id="3" name="Content Placeholder 2"/>
          <p:cNvSpPr>
            <a:spLocks noGrp="1"/>
          </p:cNvSpPr>
          <p:nvPr>
            <p:ph idx="1"/>
          </p:nvPr>
        </p:nvSpPr>
        <p:spPr>
          <a:xfrm>
            <a:off x="373626" y="875071"/>
            <a:ext cx="10980174" cy="5301892"/>
          </a:xfrm>
        </p:spPr>
        <p:txBody>
          <a:bodyPr/>
          <a:lstStyle/>
          <a:p>
            <a:pPr marL="514350" indent="-514350">
              <a:buFont typeface="+mj-lt"/>
              <a:buAutoNum type="arabicPeriod"/>
            </a:pPr>
            <a:r>
              <a:rPr lang="en-US" dirty="0" err="1" smtClean="0"/>
              <a:t>Hypermetropia</a:t>
            </a:r>
            <a:r>
              <a:rPr lang="en-US" dirty="0" smtClean="0"/>
              <a:t> (far-sightedness) : It is occur when the eye ball is closer to the lens. It can be corrected by using the convex lens. (close object- rays go far from retina)</a:t>
            </a:r>
          </a:p>
          <a:p>
            <a:pPr marL="514350" indent="-514350">
              <a:buFont typeface="+mj-lt"/>
              <a:buAutoNum type="arabicPeriod"/>
            </a:pPr>
            <a:r>
              <a:rPr lang="en-US" dirty="0" smtClean="0"/>
              <a:t>Myopia (Short-sightedness): It occurs when retina is far from lens. It can be corrected by using concave lens. (far object- no rays reached to retina)</a:t>
            </a:r>
          </a:p>
          <a:p>
            <a:pPr marL="514350" indent="-514350">
              <a:buFont typeface="+mj-lt"/>
              <a:buAutoNum type="arabicPeriod"/>
            </a:pPr>
            <a:r>
              <a:rPr lang="en-US" dirty="0" err="1" smtClean="0"/>
              <a:t>Astigination</a:t>
            </a:r>
            <a:r>
              <a:rPr lang="en-US" dirty="0" smtClean="0"/>
              <a:t>: It is due to the difference in the curvature in the different meridians of the refractive surface of the eye. It is corrected by using a cylindrical lens. (unequal vision)</a:t>
            </a:r>
          </a:p>
          <a:p>
            <a:pPr marL="514350" indent="-514350">
              <a:buFont typeface="+mj-lt"/>
              <a:buAutoNum type="arabicPeriod"/>
            </a:pPr>
            <a:r>
              <a:rPr lang="en-US" dirty="0" smtClean="0"/>
              <a:t>Cataract (</a:t>
            </a:r>
            <a:r>
              <a:rPr lang="en-US" dirty="0" err="1" smtClean="0"/>
              <a:t>Moti</a:t>
            </a:r>
            <a:r>
              <a:rPr lang="en-US" dirty="0" smtClean="0"/>
              <a:t> </a:t>
            </a:r>
            <a:r>
              <a:rPr lang="en-US" dirty="0" err="1" smtClean="0"/>
              <a:t>bindu</a:t>
            </a:r>
            <a:r>
              <a:rPr lang="en-US" dirty="0" smtClean="0"/>
              <a:t>): It is due to the lens becoming opaque because of the clotting of protein. It is corrected by surgical removal of the opaque lens and replaced by an artificial lens. (white in color)</a:t>
            </a:r>
          </a:p>
        </p:txBody>
      </p:sp>
    </p:spTree>
    <p:extLst>
      <p:ext uri="{BB962C8B-B14F-4D97-AF65-F5344CB8AC3E}">
        <p14:creationId xmlns:p14="http://schemas.microsoft.com/office/powerpoint/2010/main" val="3826807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3458" y="285135"/>
            <a:ext cx="10970342" cy="5891828"/>
          </a:xfrm>
        </p:spPr>
        <p:txBody>
          <a:bodyPr>
            <a:normAutofit/>
          </a:bodyPr>
          <a:lstStyle/>
          <a:p>
            <a:pPr marL="0" indent="0">
              <a:buNone/>
            </a:pPr>
            <a:r>
              <a:rPr lang="en-US" dirty="0" smtClean="0"/>
              <a:t>5. Glaucoma </a:t>
            </a:r>
            <a:r>
              <a:rPr lang="en-US" dirty="0"/>
              <a:t>(</a:t>
            </a:r>
            <a:r>
              <a:rPr lang="en-US" dirty="0" err="1"/>
              <a:t>jalbindu</a:t>
            </a:r>
            <a:r>
              <a:rPr lang="en-US" dirty="0"/>
              <a:t>): It is due to closure of canal of </a:t>
            </a:r>
            <a:r>
              <a:rPr lang="en-US" dirty="0" err="1"/>
              <a:t>schlemm</a:t>
            </a:r>
            <a:r>
              <a:rPr lang="en-US" dirty="0"/>
              <a:t> increases the intraocular pressure of the eye (in aqueous chamber)  </a:t>
            </a:r>
            <a:r>
              <a:rPr lang="en-US" dirty="0" smtClean="0"/>
              <a:t>and causes glaucoma. In this diseases optic nerve get damaged and visual cells die. Finally person become blind. It is cured by operation at early stage. (black)</a:t>
            </a:r>
          </a:p>
          <a:p>
            <a:pPr marL="0" indent="0">
              <a:buNone/>
            </a:pPr>
            <a:r>
              <a:rPr lang="en-US" dirty="0" smtClean="0"/>
              <a:t>6.  Presbyopia: It is defect in accommodation  occurring in old age. In this defects, lens does not focus the image near object and far objects. It is corrected by using a bifocal lens. (old age)</a:t>
            </a:r>
          </a:p>
          <a:p>
            <a:pPr marL="0" indent="0">
              <a:buNone/>
            </a:pPr>
            <a:r>
              <a:rPr lang="en-US" dirty="0" smtClean="0"/>
              <a:t>7. Conjunctivitis: It is also called pink eye. It is an inflammation of the conjunctiva. </a:t>
            </a:r>
          </a:p>
          <a:p>
            <a:pPr marL="0" indent="0">
              <a:buNone/>
            </a:pPr>
            <a:r>
              <a:rPr lang="en-US" dirty="0" smtClean="0"/>
              <a:t>8. Trachoma: It is the redness of eyes. It is a chronic stage of </a:t>
            </a:r>
            <a:r>
              <a:rPr lang="en-US" dirty="0" err="1" smtClean="0"/>
              <a:t>connectivities</a:t>
            </a:r>
            <a:r>
              <a:rPr lang="en-US" dirty="0" smtClean="0"/>
              <a:t> and caused due to an infection of a bacterium called </a:t>
            </a:r>
            <a:r>
              <a:rPr lang="en-US" i="1" dirty="0" smtClean="0"/>
              <a:t>Chlamydia </a:t>
            </a:r>
            <a:r>
              <a:rPr lang="en-US" i="1" dirty="0" err="1" smtClean="0"/>
              <a:t>trachometis</a:t>
            </a:r>
            <a:r>
              <a:rPr lang="en-US" i="1" dirty="0" smtClean="0"/>
              <a:t>.</a:t>
            </a:r>
            <a:endParaRPr lang="en-US" i="1" dirty="0"/>
          </a:p>
        </p:txBody>
      </p:sp>
    </p:spTree>
    <p:extLst>
      <p:ext uri="{BB962C8B-B14F-4D97-AF65-F5344CB8AC3E}">
        <p14:creationId xmlns:p14="http://schemas.microsoft.com/office/powerpoint/2010/main" val="623289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a:t>
            </a:r>
            <a:endParaRPr lang="en-US" dirty="0"/>
          </a:p>
        </p:txBody>
      </p:sp>
      <p:sp>
        <p:nvSpPr>
          <p:cNvPr id="3" name="Content Placeholder 2"/>
          <p:cNvSpPr>
            <a:spLocks noGrp="1"/>
          </p:cNvSpPr>
          <p:nvPr>
            <p:ph idx="1"/>
          </p:nvPr>
        </p:nvSpPr>
        <p:spPr/>
        <p:txBody>
          <a:bodyPr/>
          <a:lstStyle/>
          <a:p>
            <a:r>
              <a:rPr lang="en-US" dirty="0" smtClean="0"/>
              <a:t>Ear are situated on either side of head. It consist of three parts:</a:t>
            </a:r>
          </a:p>
          <a:p>
            <a:pPr marL="514350" indent="-514350">
              <a:buFont typeface="+mj-lt"/>
              <a:buAutoNum type="arabicPeriod"/>
            </a:pPr>
            <a:r>
              <a:rPr lang="en-US" dirty="0" smtClean="0"/>
              <a:t>External Part: It is outer part and made up of two parts.</a:t>
            </a:r>
          </a:p>
          <a:p>
            <a:pPr marL="514350" indent="-514350">
              <a:buFont typeface="+mj-lt"/>
              <a:buAutoNum type="alphaLcPeriod"/>
            </a:pPr>
            <a:r>
              <a:rPr lang="en-US" dirty="0" smtClean="0"/>
              <a:t>Pinna: It is cup shaped part of ear. It is made up of elastic cartilage. In man, it is immovable due to vestigial ear muscles. </a:t>
            </a:r>
          </a:p>
          <a:p>
            <a:pPr marL="514350" indent="-514350">
              <a:buFont typeface="+mj-lt"/>
              <a:buAutoNum type="alphaLcPeriod"/>
            </a:pPr>
            <a:r>
              <a:rPr lang="en-US" dirty="0" smtClean="0"/>
              <a:t>Auditory canal (auditory meatus): Pinna opens into 2.5cm long narrow tube called auditory canal. It’s outer hairy part prevents the entry of dust particles. It’s inner part contain ceruminous gland (Wax gland) which secretes earwax that prevents the entry of foreign body (insects). </a:t>
            </a:r>
            <a:endParaRPr lang="en-US" dirty="0"/>
          </a:p>
        </p:txBody>
      </p:sp>
    </p:spTree>
    <p:extLst>
      <p:ext uri="{BB962C8B-B14F-4D97-AF65-F5344CB8AC3E}">
        <p14:creationId xmlns:p14="http://schemas.microsoft.com/office/powerpoint/2010/main" val="417786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541507" y="34369"/>
            <a:ext cx="7718156" cy="6823631"/>
          </a:xfrm>
          <a:prstGeom prst="rect">
            <a:avLst/>
          </a:prstGeom>
        </p:spPr>
      </p:pic>
    </p:spTree>
    <p:extLst>
      <p:ext uri="{BB962C8B-B14F-4D97-AF65-F5344CB8AC3E}">
        <p14:creationId xmlns:p14="http://schemas.microsoft.com/office/powerpoint/2010/main" val="1091476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974" y="1"/>
            <a:ext cx="11117826" cy="993057"/>
          </a:xfrm>
        </p:spPr>
        <p:txBody>
          <a:bodyPr>
            <a:normAutofit fontScale="90000"/>
          </a:bodyPr>
          <a:lstStyle/>
          <a:p>
            <a:r>
              <a:rPr lang="en-US" dirty="0" smtClean="0"/>
              <a:t>2. Middle Ear (Tympanic membrane and tympanic cavity)</a:t>
            </a:r>
            <a:endParaRPr lang="en-US" dirty="0"/>
          </a:p>
        </p:txBody>
      </p:sp>
      <p:sp>
        <p:nvSpPr>
          <p:cNvPr id="3" name="Content Placeholder 2"/>
          <p:cNvSpPr>
            <a:spLocks noGrp="1"/>
          </p:cNvSpPr>
          <p:nvPr>
            <p:ph idx="1"/>
          </p:nvPr>
        </p:nvSpPr>
        <p:spPr>
          <a:xfrm>
            <a:off x="235973" y="855406"/>
            <a:ext cx="11838039" cy="5321557"/>
          </a:xfrm>
        </p:spPr>
        <p:txBody>
          <a:bodyPr>
            <a:normAutofit fontScale="92500" lnSpcReduction="10000"/>
          </a:bodyPr>
          <a:lstStyle/>
          <a:p>
            <a:r>
              <a:rPr lang="en-US" dirty="0" smtClean="0"/>
              <a:t>It is a air filled chamber present outside the temporal bone called tympanic cavity. It is connected with pharynx by a narrow duct called Eustachian tube. </a:t>
            </a:r>
          </a:p>
          <a:p>
            <a:r>
              <a:rPr lang="en-US" dirty="0" smtClean="0"/>
              <a:t>It help to keep equal air pressure on both side of the tympanic membrane (Ear drum). Eardrum is a thick oval, stretchable membrane which separates external ear from middle ear. </a:t>
            </a:r>
          </a:p>
          <a:p>
            <a:r>
              <a:rPr lang="en-US" dirty="0" smtClean="0"/>
              <a:t>The tympanic cavity or middle ear contain three smallest bone called ear-</a:t>
            </a:r>
            <a:r>
              <a:rPr lang="en-US" dirty="0" err="1" smtClean="0"/>
              <a:t>ossicles</a:t>
            </a:r>
            <a:r>
              <a:rPr lang="en-US" dirty="0" smtClean="0"/>
              <a:t>. These ear </a:t>
            </a:r>
            <a:r>
              <a:rPr lang="en-US" dirty="0" err="1" smtClean="0"/>
              <a:t>ossicles</a:t>
            </a:r>
            <a:r>
              <a:rPr lang="en-US" dirty="0" smtClean="0"/>
              <a:t> connected to each other by a ligaments and muscles. These </a:t>
            </a:r>
            <a:r>
              <a:rPr lang="en-US" dirty="0" err="1" smtClean="0"/>
              <a:t>ossicles</a:t>
            </a:r>
            <a:r>
              <a:rPr lang="en-US" dirty="0" smtClean="0"/>
              <a:t> conduct sound waves from external to internal bar. </a:t>
            </a:r>
          </a:p>
          <a:p>
            <a:r>
              <a:rPr lang="en-US" dirty="0" smtClean="0"/>
              <a:t>These ear </a:t>
            </a:r>
            <a:r>
              <a:rPr lang="en-US" dirty="0" err="1"/>
              <a:t>ossicles</a:t>
            </a:r>
            <a:r>
              <a:rPr lang="en-US" dirty="0"/>
              <a:t> </a:t>
            </a:r>
            <a:r>
              <a:rPr lang="en-US" dirty="0" smtClean="0"/>
              <a:t>contain </a:t>
            </a:r>
            <a:r>
              <a:rPr lang="en-US" dirty="0"/>
              <a:t>three bones i.e. Malleus, Incus &amp; Stapes. </a:t>
            </a:r>
            <a:endParaRPr lang="en-US" dirty="0" smtClean="0"/>
          </a:p>
          <a:p>
            <a:r>
              <a:rPr lang="en-US" b="1" dirty="0"/>
              <a:t>Malleus: </a:t>
            </a:r>
            <a:r>
              <a:rPr lang="en-US" dirty="0"/>
              <a:t>- </a:t>
            </a:r>
            <a:r>
              <a:rPr lang="en-US" dirty="0" smtClean="0"/>
              <a:t>hammer </a:t>
            </a:r>
            <a:r>
              <a:rPr lang="en-US" dirty="0"/>
              <a:t>– shaped attached to ear drum. </a:t>
            </a:r>
          </a:p>
          <a:p>
            <a:r>
              <a:rPr lang="en-US" b="1" dirty="0"/>
              <a:t>Incus: </a:t>
            </a:r>
            <a:r>
              <a:rPr lang="en-US" dirty="0"/>
              <a:t>- anvil- shaped, lies between malleus &amp; stapes. </a:t>
            </a:r>
          </a:p>
          <a:p>
            <a:r>
              <a:rPr lang="en-US" b="1" dirty="0"/>
              <a:t>Stapes</a:t>
            </a:r>
            <a:r>
              <a:rPr lang="en-US" dirty="0"/>
              <a:t>: - Stirrup shaped, attached to fenestra </a:t>
            </a:r>
            <a:r>
              <a:rPr lang="en-US" dirty="0" err="1"/>
              <a:t>ovalis</a:t>
            </a:r>
            <a:r>
              <a:rPr lang="en-US" dirty="0" smtClean="0"/>
              <a:t>.</a:t>
            </a:r>
          </a:p>
          <a:p>
            <a:pPr marL="0" indent="0">
              <a:buNone/>
            </a:pPr>
            <a:r>
              <a:rPr lang="en-US" dirty="0" smtClean="0"/>
              <a:t>(notes: 20 times more sound increases in </a:t>
            </a:r>
            <a:r>
              <a:rPr lang="en-US" dirty="0" err="1" smtClean="0"/>
              <a:t>ossicles</a:t>
            </a:r>
            <a:r>
              <a:rPr lang="en-US" dirty="0" smtClean="0"/>
              <a:t> )</a:t>
            </a:r>
            <a:endParaRPr lang="en-US" dirty="0"/>
          </a:p>
        </p:txBody>
      </p:sp>
    </p:spTree>
    <p:extLst>
      <p:ext uri="{BB962C8B-B14F-4D97-AF65-F5344CB8AC3E}">
        <p14:creationId xmlns:p14="http://schemas.microsoft.com/office/powerpoint/2010/main" val="2276525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42218" y="1027906"/>
            <a:ext cx="11307564" cy="4711485"/>
          </a:xfrm>
          <a:prstGeom prst="rect">
            <a:avLst/>
          </a:prstGeom>
        </p:spPr>
      </p:pic>
    </p:spTree>
    <p:extLst>
      <p:ext uri="{BB962C8B-B14F-4D97-AF65-F5344CB8AC3E}">
        <p14:creationId xmlns:p14="http://schemas.microsoft.com/office/powerpoint/2010/main" val="28485818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154" y="137653"/>
            <a:ext cx="11245645" cy="1002889"/>
          </a:xfrm>
        </p:spPr>
        <p:txBody>
          <a:bodyPr>
            <a:normAutofit fontScale="90000"/>
          </a:bodyPr>
          <a:lstStyle/>
          <a:p>
            <a:r>
              <a:rPr lang="en-US" dirty="0" smtClean="0"/>
              <a:t>Internal ear: (notes: bony labyrinth) </a:t>
            </a:r>
            <a:r>
              <a:rPr lang="en-US" sz="3200" dirty="0" smtClean="0"/>
              <a:t>Internal ear is differentiated into three parts.</a:t>
            </a:r>
            <a:endParaRPr lang="en-US" dirty="0"/>
          </a:p>
        </p:txBody>
      </p:sp>
      <p:sp>
        <p:nvSpPr>
          <p:cNvPr id="3" name="Content Placeholder 2"/>
          <p:cNvSpPr>
            <a:spLocks noGrp="1"/>
          </p:cNvSpPr>
          <p:nvPr>
            <p:ph idx="1"/>
          </p:nvPr>
        </p:nvSpPr>
        <p:spPr>
          <a:xfrm>
            <a:off x="353961" y="1061884"/>
            <a:ext cx="10999839" cy="5115079"/>
          </a:xfrm>
        </p:spPr>
        <p:txBody>
          <a:bodyPr>
            <a:normAutofit lnSpcReduction="10000"/>
          </a:bodyPr>
          <a:lstStyle/>
          <a:p>
            <a:pPr marL="514350" indent="-514350">
              <a:buFont typeface="+mj-lt"/>
              <a:buAutoNum type="alphaLcPeriod"/>
            </a:pPr>
            <a:r>
              <a:rPr lang="en-US" dirty="0" smtClean="0"/>
              <a:t>Vestibule: It is the sac of the membrane which has two sac i.e. larger </a:t>
            </a:r>
            <a:r>
              <a:rPr lang="en-US" dirty="0" err="1" smtClean="0"/>
              <a:t>utriculus</a:t>
            </a:r>
            <a:r>
              <a:rPr lang="en-US" dirty="0" smtClean="0"/>
              <a:t> and smaller </a:t>
            </a:r>
            <a:r>
              <a:rPr lang="en-US" dirty="0" err="1" smtClean="0"/>
              <a:t>sacculus</a:t>
            </a:r>
            <a:r>
              <a:rPr lang="en-US" dirty="0" smtClean="0"/>
              <a:t>. These two sacs connected by the </a:t>
            </a:r>
            <a:r>
              <a:rPr lang="en-US" dirty="0" err="1" smtClean="0"/>
              <a:t>utricular</a:t>
            </a:r>
            <a:r>
              <a:rPr lang="en-US" dirty="0" smtClean="0"/>
              <a:t>-saccular duct. Internally both the </a:t>
            </a:r>
            <a:r>
              <a:rPr lang="en-US" dirty="0" err="1" smtClean="0"/>
              <a:t>utriculus</a:t>
            </a:r>
            <a:r>
              <a:rPr lang="en-US" dirty="0" smtClean="0"/>
              <a:t> and </a:t>
            </a:r>
            <a:r>
              <a:rPr lang="en-US" dirty="0" err="1" smtClean="0"/>
              <a:t>sacculus</a:t>
            </a:r>
            <a:r>
              <a:rPr lang="en-US" dirty="0" smtClean="0"/>
              <a:t> contain a sensory, spot called the macula, which is concerned with balancing the body during stationary conditions. </a:t>
            </a:r>
          </a:p>
          <a:p>
            <a:pPr marL="514350" indent="-514350">
              <a:buFont typeface="+mj-lt"/>
              <a:buAutoNum type="alphaLcPeriod"/>
            </a:pPr>
            <a:r>
              <a:rPr lang="en-US" dirty="0" smtClean="0"/>
              <a:t>Semi-circular canal: These are the three </a:t>
            </a:r>
            <a:r>
              <a:rPr lang="en-US" dirty="0" err="1" smtClean="0"/>
              <a:t>sem</a:t>
            </a:r>
            <a:r>
              <a:rPr lang="en-US" dirty="0" smtClean="0"/>
              <a:t>-circular canals, born over </a:t>
            </a:r>
            <a:r>
              <a:rPr lang="en-US" dirty="0" err="1" smtClean="0"/>
              <a:t>utriculus</a:t>
            </a:r>
            <a:r>
              <a:rPr lang="en-US" dirty="0" smtClean="0"/>
              <a:t>. They are anterior, posterior and horizontal canals. One end of each semi-circular canal is swollen to form an ampulla. Ampulla contains a sensory spot known as a crista. </a:t>
            </a:r>
            <a:r>
              <a:rPr lang="en-US" dirty="0"/>
              <a:t>C</a:t>
            </a:r>
            <a:r>
              <a:rPr lang="en-US" dirty="0" smtClean="0"/>
              <a:t>rista is concerned with balancing the body during dynamic conditions.  </a:t>
            </a:r>
          </a:p>
          <a:p>
            <a:pPr marL="514350" indent="-514350">
              <a:buFont typeface="+mj-lt"/>
              <a:buAutoNum type="alphaLcPeriod"/>
            </a:pPr>
            <a:r>
              <a:rPr lang="en-US" dirty="0" smtClean="0"/>
              <a:t>Cochlea: It is the main hearing organ. It is spirally coiled tube of about 20-30mm long. It arise from </a:t>
            </a:r>
            <a:r>
              <a:rPr lang="en-US" dirty="0" err="1" smtClean="0"/>
              <a:t>sacculus</a:t>
            </a:r>
            <a:r>
              <a:rPr lang="en-US" dirty="0" smtClean="0"/>
              <a:t>. </a:t>
            </a:r>
            <a:r>
              <a:rPr lang="en-US" dirty="0" err="1" smtClean="0"/>
              <a:t>Cohlea</a:t>
            </a:r>
            <a:r>
              <a:rPr lang="en-US" dirty="0" smtClean="0"/>
              <a:t> consists of three fluid filled chamber (Scala vestibule, Scala tympani and Scala media). </a:t>
            </a:r>
          </a:p>
          <a:p>
            <a:pPr marL="514350" indent="-514350">
              <a:buFont typeface="+mj-lt"/>
              <a:buAutoNum type="alphaLcPeriod"/>
            </a:pPr>
            <a:endParaRPr lang="en-US" dirty="0"/>
          </a:p>
        </p:txBody>
      </p:sp>
    </p:spTree>
    <p:extLst>
      <p:ext uri="{BB962C8B-B14F-4D97-AF65-F5344CB8AC3E}">
        <p14:creationId xmlns:p14="http://schemas.microsoft.com/office/powerpoint/2010/main" val="23948840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a:stretch>
            <a:fillRect/>
          </a:stretch>
        </p:blipFill>
        <p:spPr>
          <a:xfrm>
            <a:off x="1396182" y="1127019"/>
            <a:ext cx="8311023" cy="5174997"/>
          </a:xfrm>
          <a:prstGeom prst="rect">
            <a:avLst/>
          </a:prstGeom>
        </p:spPr>
      </p:pic>
    </p:spTree>
    <p:extLst>
      <p:ext uri="{BB962C8B-B14F-4D97-AF65-F5344CB8AC3E}">
        <p14:creationId xmlns:p14="http://schemas.microsoft.com/office/powerpoint/2010/main" val="36051802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8490"/>
            <a:ext cx="12192000" cy="1111045"/>
          </a:xfrm>
        </p:spPr>
        <p:txBody>
          <a:bodyPr>
            <a:normAutofit fontScale="90000"/>
          </a:bodyPr>
          <a:lstStyle/>
          <a:p>
            <a:r>
              <a:rPr lang="en-US" dirty="0"/>
              <a:t>Function of Ear: </a:t>
            </a:r>
            <a:r>
              <a:rPr lang="en-US" sz="3200" dirty="0"/>
              <a:t>Ear have dual functions of hearing &amp; maintaining equilibrium of body. </a:t>
            </a:r>
            <a:endParaRPr lang="en-US" dirty="0"/>
          </a:p>
        </p:txBody>
      </p:sp>
      <p:sp>
        <p:nvSpPr>
          <p:cNvPr id="3" name="Content Placeholder 2"/>
          <p:cNvSpPr>
            <a:spLocks noGrp="1"/>
          </p:cNvSpPr>
          <p:nvPr>
            <p:ph idx="1"/>
          </p:nvPr>
        </p:nvSpPr>
        <p:spPr>
          <a:xfrm>
            <a:off x="196645" y="1307690"/>
            <a:ext cx="11157155" cy="4869273"/>
          </a:xfrm>
        </p:spPr>
        <p:txBody>
          <a:bodyPr/>
          <a:lstStyle/>
          <a:p>
            <a:pPr marL="0" indent="0">
              <a:buNone/>
            </a:pPr>
            <a:r>
              <a:rPr lang="en-US" b="1" dirty="0"/>
              <a:t>a. Hearing</a:t>
            </a:r>
            <a:r>
              <a:rPr lang="en-US" dirty="0"/>
              <a:t>: During hearing sound waves from </a:t>
            </a:r>
            <a:r>
              <a:rPr lang="en-US" dirty="0" smtClean="0"/>
              <a:t>the external </a:t>
            </a:r>
            <a:r>
              <a:rPr lang="en-US" dirty="0"/>
              <a:t>environment strike to </a:t>
            </a:r>
            <a:r>
              <a:rPr lang="en-US" dirty="0" smtClean="0"/>
              <a:t>eardrum, </a:t>
            </a:r>
            <a:r>
              <a:rPr lang="en-US" dirty="0"/>
              <a:t>which is capable of vibrating. </a:t>
            </a:r>
            <a:r>
              <a:rPr lang="en-US" dirty="0" smtClean="0"/>
              <a:t>These </a:t>
            </a:r>
            <a:r>
              <a:rPr lang="en-US" dirty="0"/>
              <a:t>vibrations </a:t>
            </a:r>
            <a:r>
              <a:rPr lang="en-US" dirty="0" smtClean="0"/>
              <a:t>pass </a:t>
            </a:r>
            <a:r>
              <a:rPr lang="en-US" dirty="0"/>
              <a:t>through the </a:t>
            </a:r>
            <a:r>
              <a:rPr lang="en-US" dirty="0" smtClean="0"/>
              <a:t>3 ear </a:t>
            </a:r>
            <a:r>
              <a:rPr lang="en-US" dirty="0" err="1"/>
              <a:t>ossicles</a:t>
            </a:r>
            <a:r>
              <a:rPr lang="en-US" dirty="0"/>
              <a:t> (malleus, </a:t>
            </a:r>
            <a:r>
              <a:rPr lang="en-US" dirty="0" smtClean="0"/>
              <a:t>incus and stapes</a:t>
            </a:r>
            <a:r>
              <a:rPr lang="en-US" dirty="0"/>
              <a:t>) </a:t>
            </a:r>
            <a:r>
              <a:rPr lang="en-US" dirty="0" smtClean="0"/>
              <a:t>into </a:t>
            </a:r>
            <a:r>
              <a:rPr lang="en-US" dirty="0"/>
              <a:t>the inner ear. Sound waves are picked up by the </a:t>
            </a:r>
            <a:r>
              <a:rPr lang="en-US" dirty="0" err="1"/>
              <a:t>scala</a:t>
            </a:r>
            <a:r>
              <a:rPr lang="en-US" dirty="0"/>
              <a:t> vestibule of the cochlea from the stapes through the fenestra </a:t>
            </a:r>
            <a:r>
              <a:rPr lang="en-US" dirty="0" err="1"/>
              <a:t>ovalis</a:t>
            </a:r>
            <a:r>
              <a:rPr lang="en-US" dirty="0"/>
              <a:t>. </a:t>
            </a:r>
            <a:r>
              <a:rPr lang="en-US" dirty="0" smtClean="0"/>
              <a:t>The vibration </a:t>
            </a:r>
            <a:r>
              <a:rPr lang="en-US" dirty="0"/>
              <a:t>of the perilymph in </a:t>
            </a:r>
            <a:r>
              <a:rPr lang="en-US" dirty="0" smtClean="0"/>
              <a:t>the </a:t>
            </a:r>
            <a:r>
              <a:rPr lang="en-US" dirty="0" err="1" smtClean="0"/>
              <a:t>scala</a:t>
            </a:r>
            <a:r>
              <a:rPr lang="en-US" dirty="0" smtClean="0"/>
              <a:t> </a:t>
            </a:r>
            <a:r>
              <a:rPr lang="en-US" dirty="0"/>
              <a:t>vestibule causes to vibrate </a:t>
            </a:r>
            <a:r>
              <a:rPr lang="en-US" dirty="0" smtClean="0"/>
              <a:t>of the </a:t>
            </a:r>
            <a:r>
              <a:rPr lang="en-US" dirty="0" err="1" smtClean="0"/>
              <a:t>Reissner's</a:t>
            </a:r>
            <a:r>
              <a:rPr lang="en-US" dirty="0" smtClean="0"/>
              <a:t> </a:t>
            </a:r>
            <a:r>
              <a:rPr lang="en-US" dirty="0"/>
              <a:t>membranes of </a:t>
            </a:r>
            <a:r>
              <a:rPr lang="en-US" dirty="0" smtClean="0"/>
              <a:t>the </a:t>
            </a:r>
            <a:r>
              <a:rPr lang="en-US" dirty="0" err="1" smtClean="0"/>
              <a:t>scala</a:t>
            </a:r>
            <a:r>
              <a:rPr lang="en-US" dirty="0" smtClean="0"/>
              <a:t> </a:t>
            </a:r>
            <a:r>
              <a:rPr lang="en-US" dirty="0"/>
              <a:t>media. Scala media contains </a:t>
            </a:r>
            <a:r>
              <a:rPr lang="en-US" dirty="0" smtClean="0"/>
              <a:t>a special type </a:t>
            </a:r>
            <a:r>
              <a:rPr lang="en-US" dirty="0"/>
              <a:t>of fluid called endolymph; movement of endolymph is caused by the vibration of </a:t>
            </a:r>
            <a:r>
              <a:rPr lang="en-US" dirty="0" err="1" smtClean="0"/>
              <a:t>Reissner’s</a:t>
            </a:r>
            <a:r>
              <a:rPr lang="en-US" dirty="0" smtClean="0"/>
              <a:t> </a:t>
            </a:r>
            <a:r>
              <a:rPr lang="en-US" dirty="0"/>
              <a:t>membrane. Sound waves are collected by the auditory cells of </a:t>
            </a:r>
            <a:r>
              <a:rPr lang="en-US" dirty="0" smtClean="0"/>
              <a:t>the organ </a:t>
            </a:r>
            <a:r>
              <a:rPr lang="en-US" dirty="0"/>
              <a:t>of </a:t>
            </a:r>
            <a:r>
              <a:rPr lang="en-US" dirty="0" err="1"/>
              <a:t>corti</a:t>
            </a:r>
            <a:r>
              <a:rPr lang="en-US" dirty="0"/>
              <a:t> which are present in the basilar membrane. Auditory cells change the sound waves into </a:t>
            </a:r>
            <a:r>
              <a:rPr lang="en-US" dirty="0" smtClean="0"/>
              <a:t>nerve </a:t>
            </a:r>
            <a:r>
              <a:rPr lang="en-US" dirty="0"/>
              <a:t>impulses &amp; </a:t>
            </a:r>
            <a:r>
              <a:rPr lang="en-US" dirty="0" smtClean="0"/>
              <a:t>pass them to </a:t>
            </a:r>
            <a:r>
              <a:rPr lang="en-US" dirty="0"/>
              <a:t>the brain through auditory nerves for hearing.</a:t>
            </a:r>
          </a:p>
        </p:txBody>
      </p:sp>
    </p:spTree>
    <p:extLst>
      <p:ext uri="{BB962C8B-B14F-4D97-AF65-F5344CB8AC3E}">
        <p14:creationId xmlns:p14="http://schemas.microsoft.com/office/powerpoint/2010/main" val="38776150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38200" y="884903"/>
            <a:ext cx="10959897" cy="4948878"/>
          </a:xfrm>
          <a:prstGeom prst="rect">
            <a:avLst/>
          </a:prstGeom>
        </p:spPr>
      </p:pic>
    </p:spTree>
    <p:extLst>
      <p:ext uri="{BB962C8B-B14F-4D97-AF65-F5344CB8AC3E}">
        <p14:creationId xmlns:p14="http://schemas.microsoft.com/office/powerpoint/2010/main" val="1638766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626" y="943897"/>
            <a:ext cx="10980174" cy="5233066"/>
          </a:xfrm>
        </p:spPr>
        <p:txBody>
          <a:bodyPr/>
          <a:lstStyle/>
          <a:p>
            <a:r>
              <a:rPr lang="en-US" b="1" dirty="0" err="1" smtClean="0"/>
              <a:t>Melanoreceptors</a:t>
            </a:r>
            <a:r>
              <a:rPr lang="en-US" b="1" dirty="0" smtClean="0"/>
              <a:t>: </a:t>
            </a:r>
            <a:r>
              <a:rPr lang="en-US" dirty="0" smtClean="0"/>
              <a:t>These are responsible for receive tactile stimuli (Touch) and vibration.</a:t>
            </a:r>
          </a:p>
          <a:p>
            <a:r>
              <a:rPr lang="en-US" b="1" dirty="0" err="1" smtClean="0"/>
              <a:t>Thermoreceptors</a:t>
            </a:r>
            <a:r>
              <a:rPr lang="en-US" b="1" dirty="0" smtClean="0"/>
              <a:t>: </a:t>
            </a:r>
            <a:r>
              <a:rPr lang="en-US" dirty="0" smtClean="0"/>
              <a:t>These are responsible to receive the heat stimuli.</a:t>
            </a:r>
          </a:p>
          <a:p>
            <a:r>
              <a:rPr lang="en-US" b="1" dirty="0" smtClean="0"/>
              <a:t>Chemoreceptors: </a:t>
            </a:r>
            <a:r>
              <a:rPr lang="en-US" dirty="0" smtClean="0"/>
              <a:t>receive the changes in concentration of chemical substances. </a:t>
            </a:r>
          </a:p>
          <a:p>
            <a:r>
              <a:rPr lang="en-US" b="1" dirty="0" smtClean="0"/>
              <a:t>Photoreceptors: </a:t>
            </a:r>
            <a:r>
              <a:rPr lang="en-US" dirty="0" smtClean="0"/>
              <a:t>receive the changes in the intensity of light. </a:t>
            </a:r>
          </a:p>
          <a:p>
            <a:r>
              <a:rPr lang="en-US" b="1" dirty="0" smtClean="0"/>
              <a:t>Phono-receptors: </a:t>
            </a:r>
            <a:r>
              <a:rPr lang="en-US" dirty="0" smtClean="0"/>
              <a:t>receive the changes in the sound waves.</a:t>
            </a:r>
          </a:p>
          <a:p>
            <a:r>
              <a:rPr lang="en-US" b="1" dirty="0" err="1" smtClean="0"/>
              <a:t>Gustato</a:t>
            </a:r>
            <a:r>
              <a:rPr lang="en-US" b="1" dirty="0" smtClean="0"/>
              <a:t> receptors: </a:t>
            </a:r>
            <a:r>
              <a:rPr lang="en-US" dirty="0" smtClean="0"/>
              <a:t>these receptors are responsive to taste. </a:t>
            </a:r>
          </a:p>
          <a:p>
            <a:r>
              <a:rPr lang="en-US" b="1" dirty="0" smtClean="0"/>
              <a:t>Olfactory receptors: </a:t>
            </a:r>
            <a:r>
              <a:rPr lang="en-US" dirty="0" smtClean="0"/>
              <a:t>these receptors are responsible to smell. </a:t>
            </a:r>
            <a:endParaRPr lang="en-US" b="1" dirty="0" smtClean="0"/>
          </a:p>
          <a:p>
            <a:endParaRPr lang="en-US" b="1" dirty="0" smtClean="0"/>
          </a:p>
          <a:p>
            <a:endParaRPr lang="en-US" dirty="0"/>
          </a:p>
        </p:txBody>
      </p:sp>
    </p:spTree>
    <p:extLst>
      <p:ext uri="{BB962C8B-B14F-4D97-AF65-F5344CB8AC3E}">
        <p14:creationId xmlns:p14="http://schemas.microsoft.com/office/powerpoint/2010/main" val="9564410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806" y="1"/>
            <a:ext cx="11107994" cy="1160205"/>
          </a:xfrm>
        </p:spPr>
        <p:txBody>
          <a:bodyPr>
            <a:normAutofit/>
          </a:bodyPr>
          <a:lstStyle/>
          <a:p>
            <a:r>
              <a:rPr lang="en-US" sz="2800" b="1" dirty="0" smtClean="0"/>
              <a:t>b. Equilibrium</a:t>
            </a:r>
            <a:r>
              <a:rPr lang="en-US" sz="2800" b="1" dirty="0"/>
              <a:t>: </a:t>
            </a:r>
            <a:r>
              <a:rPr lang="en-US" sz="2800" dirty="0"/>
              <a:t>Human ear can detect 2 types of equilibrium i.e. dynamic equilibrium &amp; static equilibrium. </a:t>
            </a:r>
          </a:p>
        </p:txBody>
      </p:sp>
      <p:sp>
        <p:nvSpPr>
          <p:cNvPr id="3" name="Content Placeholder 2"/>
          <p:cNvSpPr>
            <a:spLocks noGrp="1"/>
          </p:cNvSpPr>
          <p:nvPr>
            <p:ph idx="1"/>
          </p:nvPr>
        </p:nvSpPr>
        <p:spPr>
          <a:xfrm>
            <a:off x="422787" y="1366684"/>
            <a:ext cx="10931013" cy="4810279"/>
          </a:xfrm>
        </p:spPr>
        <p:txBody>
          <a:bodyPr/>
          <a:lstStyle/>
          <a:p>
            <a:pPr marL="571500" indent="-571500">
              <a:buAutoNum type="romanUcPeriod"/>
            </a:pPr>
            <a:r>
              <a:rPr lang="en-US" b="1" dirty="0" smtClean="0"/>
              <a:t>Dynamic </a:t>
            </a:r>
            <a:r>
              <a:rPr lang="en-US" b="1" dirty="0"/>
              <a:t>Equilibrium: </a:t>
            </a:r>
            <a:r>
              <a:rPr lang="en-US" dirty="0"/>
              <a:t>It is caused by the rotational movement of the body which is detected by the cristae of the ampulla which is present in the semicircular canal. </a:t>
            </a:r>
            <a:endParaRPr lang="en-US" dirty="0" smtClean="0"/>
          </a:p>
          <a:p>
            <a:pPr marL="571500" indent="-571500">
              <a:buAutoNum type="romanUcPeriod"/>
            </a:pPr>
            <a:r>
              <a:rPr lang="en-US" b="1" dirty="0" smtClean="0"/>
              <a:t>Static </a:t>
            </a:r>
            <a:r>
              <a:rPr lang="en-US" b="1" dirty="0"/>
              <a:t>equilibrium: </a:t>
            </a:r>
            <a:r>
              <a:rPr lang="en-US" dirty="0"/>
              <a:t>It is caused by the linear motion of the body which is detected by the maculae of the </a:t>
            </a:r>
            <a:r>
              <a:rPr lang="en-US" dirty="0" err="1"/>
              <a:t>utriculus</a:t>
            </a:r>
            <a:r>
              <a:rPr lang="en-US" dirty="0"/>
              <a:t> &amp; </a:t>
            </a:r>
            <a:r>
              <a:rPr lang="en-US" dirty="0" err="1"/>
              <a:t>sacculus</a:t>
            </a:r>
            <a:r>
              <a:rPr lang="en-US" dirty="0"/>
              <a:t> of the inner ear &amp; passes to the brain in the form of nerve impulses through </a:t>
            </a:r>
            <a:r>
              <a:rPr lang="en-US" dirty="0" smtClean="0"/>
              <a:t>the auditory nerve.</a:t>
            </a:r>
            <a:endParaRPr lang="en-US" dirty="0"/>
          </a:p>
        </p:txBody>
      </p:sp>
    </p:spTree>
    <p:extLst>
      <p:ext uri="{BB962C8B-B14F-4D97-AF65-F5344CB8AC3E}">
        <p14:creationId xmlns:p14="http://schemas.microsoft.com/office/powerpoint/2010/main" val="3927073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Sense Organs of human</a:t>
            </a:r>
            <a:endParaRPr lang="en-US" dirty="0"/>
          </a:p>
        </p:txBody>
      </p:sp>
      <p:sp>
        <p:nvSpPr>
          <p:cNvPr id="3" name="Content Placeholder 2"/>
          <p:cNvSpPr>
            <a:spLocks noGrp="1"/>
          </p:cNvSpPr>
          <p:nvPr>
            <p:ph idx="1"/>
          </p:nvPr>
        </p:nvSpPr>
        <p:spPr/>
        <p:txBody>
          <a:bodyPr/>
          <a:lstStyle/>
          <a:p>
            <a:r>
              <a:rPr lang="en-US" dirty="0" smtClean="0"/>
              <a:t>Eye: Vision</a:t>
            </a:r>
          </a:p>
          <a:p>
            <a:r>
              <a:rPr lang="en-US" dirty="0" smtClean="0"/>
              <a:t>Ear: Sound</a:t>
            </a:r>
          </a:p>
          <a:p>
            <a:r>
              <a:rPr lang="en-US" dirty="0" smtClean="0"/>
              <a:t>Tongue: Taste </a:t>
            </a:r>
          </a:p>
          <a:p>
            <a:r>
              <a:rPr lang="en-US" dirty="0" smtClean="0"/>
              <a:t>Nose: Smell</a:t>
            </a:r>
          </a:p>
          <a:p>
            <a:r>
              <a:rPr lang="en-US" dirty="0" smtClean="0"/>
              <a:t>Skin: Touch/heat/cold</a:t>
            </a:r>
            <a:endParaRPr lang="en-US" dirty="0"/>
          </a:p>
        </p:txBody>
      </p:sp>
    </p:spTree>
    <p:extLst>
      <p:ext uri="{BB962C8B-B14F-4D97-AF65-F5344CB8AC3E}">
        <p14:creationId xmlns:p14="http://schemas.microsoft.com/office/powerpoint/2010/main" val="25439845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Eyes</a:t>
            </a:r>
            <a:endParaRPr lang="en-US" dirty="0"/>
          </a:p>
        </p:txBody>
      </p:sp>
      <p:sp>
        <p:nvSpPr>
          <p:cNvPr id="3" name="Content Placeholder 2"/>
          <p:cNvSpPr>
            <a:spLocks noGrp="1"/>
          </p:cNvSpPr>
          <p:nvPr>
            <p:ph idx="1"/>
          </p:nvPr>
        </p:nvSpPr>
        <p:spPr/>
        <p:txBody>
          <a:bodyPr/>
          <a:lstStyle/>
          <a:p>
            <a:r>
              <a:rPr lang="en-US" dirty="0" smtClean="0"/>
              <a:t>Eye </a:t>
            </a:r>
            <a:r>
              <a:rPr lang="en-US" dirty="0"/>
              <a:t>is a photoreceptor organ or the organ of sight. It helps to receive the light &amp; give sense of vision. </a:t>
            </a:r>
            <a:endParaRPr lang="en-US" dirty="0" smtClean="0"/>
          </a:p>
          <a:p>
            <a:r>
              <a:rPr lang="en-US" dirty="0" smtClean="0"/>
              <a:t>There </a:t>
            </a:r>
            <a:r>
              <a:rPr lang="en-US" dirty="0"/>
              <a:t>are pair of eye balls in human which are present in the socket of the skull. </a:t>
            </a:r>
            <a:endParaRPr lang="en-US" dirty="0" smtClean="0"/>
          </a:p>
          <a:p>
            <a:r>
              <a:rPr lang="en-US" dirty="0" smtClean="0"/>
              <a:t>Eye </a:t>
            </a:r>
            <a:r>
              <a:rPr lang="en-US" dirty="0"/>
              <a:t>lashes &amp; eye lids are the protective covering of the eye balls. There are two types of glands which are present in the eyes of human. i.e. </a:t>
            </a:r>
            <a:r>
              <a:rPr lang="en-US" dirty="0" err="1"/>
              <a:t>Meiobomian</a:t>
            </a:r>
            <a:r>
              <a:rPr lang="en-US" dirty="0"/>
              <a:t> glands &amp; Lachrymal or tear glands. </a:t>
            </a:r>
          </a:p>
        </p:txBody>
      </p:sp>
    </p:spTree>
    <p:extLst>
      <p:ext uri="{BB962C8B-B14F-4D97-AF65-F5344CB8AC3E}">
        <p14:creationId xmlns:p14="http://schemas.microsoft.com/office/powerpoint/2010/main" val="2388201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a:t>
            </a:r>
            <a:r>
              <a:rPr lang="en-US" dirty="0" err="1"/>
              <a:t>Meiobomian</a:t>
            </a:r>
            <a:r>
              <a:rPr lang="en-US" dirty="0"/>
              <a:t> glands: </a:t>
            </a:r>
          </a:p>
        </p:txBody>
      </p:sp>
      <p:sp>
        <p:nvSpPr>
          <p:cNvPr id="3" name="Content Placeholder 2"/>
          <p:cNvSpPr>
            <a:spLocks noGrp="1"/>
          </p:cNvSpPr>
          <p:nvPr>
            <p:ph idx="1"/>
          </p:nvPr>
        </p:nvSpPr>
        <p:spPr/>
        <p:txBody>
          <a:bodyPr/>
          <a:lstStyle/>
          <a:p>
            <a:r>
              <a:rPr lang="en-US" dirty="0"/>
              <a:t>These are modified form of sebaceous gland, present along with edges of eye lids. It produces oily substances which lubricate eye lids &amp; eye lashes. </a:t>
            </a:r>
          </a:p>
        </p:txBody>
      </p:sp>
    </p:spTree>
    <p:extLst>
      <p:ext uri="{BB962C8B-B14F-4D97-AF65-F5344CB8AC3E}">
        <p14:creationId xmlns:p14="http://schemas.microsoft.com/office/powerpoint/2010/main" val="42229593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Lachrymal or tear glands:</a:t>
            </a:r>
            <a:endParaRPr lang="en-US" dirty="0"/>
          </a:p>
        </p:txBody>
      </p:sp>
      <p:sp>
        <p:nvSpPr>
          <p:cNvPr id="3" name="Content Placeholder 2"/>
          <p:cNvSpPr>
            <a:spLocks noGrp="1"/>
          </p:cNvSpPr>
          <p:nvPr>
            <p:ph idx="1"/>
          </p:nvPr>
        </p:nvSpPr>
        <p:spPr/>
        <p:txBody>
          <a:bodyPr/>
          <a:lstStyle/>
          <a:p>
            <a:r>
              <a:rPr lang="en-US" dirty="0" smtClean="0"/>
              <a:t>These glands are modified form of sweat gland also called tear secreting gland. </a:t>
            </a:r>
          </a:p>
          <a:p>
            <a:r>
              <a:rPr lang="en-US" dirty="0" smtClean="0"/>
              <a:t>These </a:t>
            </a:r>
            <a:r>
              <a:rPr lang="en-US" dirty="0"/>
              <a:t>are present on the superior &amp; lateral surfaces of eye ball. Tear contains enzyme lysozyme which helps to kill the foreign </a:t>
            </a:r>
            <a:r>
              <a:rPr lang="en-US" dirty="0" smtClean="0"/>
              <a:t>micro-organisms </a:t>
            </a:r>
            <a:r>
              <a:rPr lang="en-US" dirty="0"/>
              <a:t>&amp; tear also washes the eye balls. </a:t>
            </a:r>
          </a:p>
        </p:txBody>
      </p:sp>
    </p:spTree>
    <p:extLst>
      <p:ext uri="{BB962C8B-B14F-4D97-AF65-F5344CB8AC3E}">
        <p14:creationId xmlns:p14="http://schemas.microsoft.com/office/powerpoint/2010/main" val="19178734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76826" y="1454432"/>
            <a:ext cx="6457950" cy="4248150"/>
          </a:xfrm>
          <a:prstGeom prst="rect">
            <a:avLst/>
          </a:prstGeom>
        </p:spPr>
      </p:pic>
      <p:pic>
        <p:nvPicPr>
          <p:cNvPr id="5" name="Picture 4"/>
          <p:cNvPicPr>
            <a:picLocks noChangeAspect="1"/>
          </p:cNvPicPr>
          <p:nvPr/>
        </p:nvPicPr>
        <p:blipFill>
          <a:blip r:embed="rId3"/>
          <a:stretch>
            <a:fillRect/>
          </a:stretch>
        </p:blipFill>
        <p:spPr>
          <a:xfrm>
            <a:off x="5958501" y="-526794"/>
            <a:ext cx="6410325" cy="8029575"/>
          </a:xfrm>
          <a:prstGeom prst="rect">
            <a:avLst/>
          </a:prstGeom>
        </p:spPr>
      </p:pic>
    </p:spTree>
    <p:extLst>
      <p:ext uri="{BB962C8B-B14F-4D97-AF65-F5344CB8AC3E}">
        <p14:creationId xmlns:p14="http://schemas.microsoft.com/office/powerpoint/2010/main" val="14170637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Structure of Eye</a:t>
            </a:r>
            <a:endParaRPr lang="en-US" dirty="0"/>
          </a:p>
        </p:txBody>
      </p:sp>
      <p:pic>
        <p:nvPicPr>
          <p:cNvPr id="6" name="Content Placeholder 5"/>
          <p:cNvPicPr>
            <a:picLocks noGrp="1" noChangeAspect="1"/>
          </p:cNvPicPr>
          <p:nvPr>
            <p:ph idx="1"/>
          </p:nvPr>
        </p:nvPicPr>
        <p:blipFill>
          <a:blip r:embed="rId2"/>
          <a:stretch>
            <a:fillRect/>
          </a:stretch>
        </p:blipFill>
        <p:spPr>
          <a:xfrm>
            <a:off x="3440254" y="1825625"/>
            <a:ext cx="5311492" cy="4351338"/>
          </a:xfrm>
          <a:prstGeom prst="rect">
            <a:avLst/>
          </a:prstGeom>
        </p:spPr>
      </p:pic>
    </p:spTree>
    <p:extLst>
      <p:ext uri="{BB962C8B-B14F-4D97-AF65-F5344CB8AC3E}">
        <p14:creationId xmlns:p14="http://schemas.microsoft.com/office/powerpoint/2010/main" val="22988199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588</TotalTime>
  <Words>2159</Words>
  <Application>Microsoft Office PowerPoint</Application>
  <PresentationFormat>Widescreen</PresentationFormat>
  <Paragraphs>90</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Sensory Organ </vt:lpstr>
      <vt:lpstr>Sense organ</vt:lpstr>
      <vt:lpstr>PowerPoint Presentation</vt:lpstr>
      <vt:lpstr>Sense Organs of human</vt:lpstr>
      <vt:lpstr>Eyes</vt:lpstr>
      <vt:lpstr>1. Meiobomian glands: </vt:lpstr>
      <vt:lpstr>2. Lachrymal or tear glands:</vt:lpstr>
      <vt:lpstr>PowerPoint Presentation</vt:lpstr>
      <vt:lpstr>Internal Structure of Eye</vt:lpstr>
      <vt:lpstr>The internal structure of the eyeball consists of the following parts. </vt:lpstr>
      <vt:lpstr>2. Middle coat: It consist of three parts</vt:lpstr>
      <vt:lpstr>3. Inner coat: It is the photo sensitive layer. It consist of two types of photoreceptor cell that is rods and cones.</vt:lpstr>
      <vt:lpstr>b. Cone cells</vt:lpstr>
      <vt:lpstr>4. Lens</vt:lpstr>
      <vt:lpstr>a. Aqueous chamber </vt:lpstr>
      <vt:lpstr>b. Vitreous chamber</vt:lpstr>
      <vt:lpstr>Working of eyes (Image formation)</vt:lpstr>
      <vt:lpstr>PowerPoint Presentation</vt:lpstr>
      <vt:lpstr>Accommodation</vt:lpstr>
      <vt:lpstr>Defects of eyes</vt:lpstr>
      <vt:lpstr>PowerPoint Presentation</vt:lpstr>
      <vt:lpstr>Ear</vt:lpstr>
      <vt:lpstr>PowerPoint Presentation</vt:lpstr>
      <vt:lpstr>2. Middle Ear (Tympanic membrane and tympanic cavity)</vt:lpstr>
      <vt:lpstr>PowerPoint Presentation</vt:lpstr>
      <vt:lpstr>Internal ear: (notes: bony labyrinth) Internal ear is differentiated into three parts.</vt:lpstr>
      <vt:lpstr>PowerPoint Presentation</vt:lpstr>
      <vt:lpstr>Function of Ear: Ear have dual functions of hearing &amp; maintaining equilibrium of body. </vt:lpstr>
      <vt:lpstr>PowerPoint Presentation</vt:lpstr>
      <vt:lpstr>b. Equilibrium: Human ear can detect 2 types of equilibrium i.e. dynamic equilibrium &amp; static equilibrium.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Sensory Organ </dc:title>
  <dc:creator>Bindu</dc:creator>
  <cp:lastModifiedBy>Bindu</cp:lastModifiedBy>
  <cp:revision>60</cp:revision>
  <dcterms:created xsi:type="dcterms:W3CDTF">2023-12-28T01:56:23Z</dcterms:created>
  <dcterms:modified xsi:type="dcterms:W3CDTF">2024-01-21T02:47:45Z</dcterms:modified>
</cp:coreProperties>
</file>