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9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6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7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7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6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8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2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5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03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BDE9F-3C29-403C-B544-CD5B7248A314}" type="datetimeFigureOut">
              <a:rPr lang="en-US" smtClean="0"/>
              <a:t>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5A05B-1268-41EE-B721-291E22469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1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Human Population and health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55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90" y="127820"/>
            <a:ext cx="11936362" cy="6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Consequences of over population.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316" y="786582"/>
            <a:ext cx="11867536" cy="5732205"/>
          </a:xfrm>
        </p:spPr>
        <p:txBody>
          <a:bodyPr/>
          <a:lstStyle/>
          <a:p>
            <a:r>
              <a:rPr lang="en-US" dirty="0" smtClean="0"/>
              <a:t>Space</a:t>
            </a:r>
          </a:p>
          <a:p>
            <a:r>
              <a:rPr lang="en-US" dirty="0" smtClean="0"/>
              <a:t>Food supply</a:t>
            </a:r>
          </a:p>
          <a:p>
            <a:r>
              <a:rPr lang="en-US" dirty="0" smtClean="0"/>
              <a:t>Unemployment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Hygiene </a:t>
            </a:r>
          </a:p>
          <a:p>
            <a:r>
              <a:rPr lang="en-US" dirty="0" smtClean="0"/>
              <a:t>Poverty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963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 of over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</a:p>
          <a:p>
            <a:r>
              <a:rPr lang="en-US" dirty="0" smtClean="0"/>
              <a:t>Late marriage</a:t>
            </a:r>
          </a:p>
          <a:p>
            <a:r>
              <a:rPr lang="en-US" dirty="0" smtClean="0"/>
              <a:t>Abortion</a:t>
            </a:r>
          </a:p>
          <a:p>
            <a:r>
              <a:rPr lang="en-US" dirty="0" smtClean="0"/>
              <a:t>Family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73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is defined as the group </a:t>
            </a:r>
            <a:r>
              <a:rPr lang="en-US" dirty="0"/>
              <a:t>of individuals of the same species which can reproduce among themselves and occupy a particular area in a given </a:t>
            </a:r>
            <a:r>
              <a:rPr lang="en-US" dirty="0" smtClean="0"/>
              <a:t>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2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84" y="1"/>
            <a:ext cx="10508226" cy="855406"/>
          </a:xfrm>
        </p:spPr>
        <p:txBody>
          <a:bodyPr/>
          <a:lstStyle/>
          <a:p>
            <a:r>
              <a:rPr lang="en-US" dirty="0" smtClean="0"/>
              <a:t>Demography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855407"/>
            <a:ext cx="11788877" cy="5486399"/>
          </a:xfrm>
        </p:spPr>
        <p:txBody>
          <a:bodyPr/>
          <a:lstStyle/>
          <a:p>
            <a:r>
              <a:rPr lang="en-US" dirty="0" smtClean="0"/>
              <a:t>Demography </a:t>
            </a:r>
            <a:r>
              <a:rPr lang="en-US" dirty="0"/>
              <a:t>is the scientific study of human populations, including their size, structure, distribution, composition, and dynamics over time. It involves the analysis of various demographic factors that influence population patterns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These factors include birth rates, death rates, migration, age structure, sex ratio, fertility rates, mortality rates, and other demographic indicators. </a:t>
            </a:r>
          </a:p>
        </p:txBody>
      </p:sp>
    </p:spTree>
    <p:extLst>
      <p:ext uri="{BB962C8B-B14F-4D97-AF65-F5344CB8AC3E}">
        <p14:creationId xmlns:p14="http://schemas.microsoft.com/office/powerpoint/2010/main" val="4153940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 cycle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First Stage: </a:t>
            </a:r>
            <a:r>
              <a:rPr lang="en-US" dirty="0" smtClean="0"/>
              <a:t>Both birth rate and death rate are extremely high.</a:t>
            </a:r>
          </a:p>
          <a:p>
            <a:r>
              <a:rPr lang="en-US" b="1" dirty="0" smtClean="0"/>
              <a:t>Secondary stage: </a:t>
            </a:r>
            <a:r>
              <a:rPr lang="en-US" dirty="0" smtClean="0"/>
              <a:t>The death rate tends to fall but the birth rate is stagnant. </a:t>
            </a:r>
          </a:p>
          <a:p>
            <a:r>
              <a:rPr lang="en-US" b="1" dirty="0" smtClean="0"/>
              <a:t>Third stage:</a:t>
            </a:r>
            <a:r>
              <a:rPr lang="en-US" dirty="0" smtClean="0"/>
              <a:t> The death rate still keeps on falling and the birth rate is also tends to fall.</a:t>
            </a:r>
          </a:p>
          <a:p>
            <a:r>
              <a:rPr lang="en-US" b="1" dirty="0" smtClean="0"/>
              <a:t>Fourth stage: </a:t>
            </a:r>
            <a:r>
              <a:rPr lang="en-US" dirty="0" smtClean="0"/>
              <a:t>Both death rate and birth rate are low</a:t>
            </a:r>
          </a:p>
          <a:p>
            <a:r>
              <a:rPr lang="en-US" b="1" dirty="0" smtClean="0"/>
              <a:t>Fifth Stage: </a:t>
            </a:r>
            <a:r>
              <a:rPr lang="en-US" dirty="0" smtClean="0"/>
              <a:t>The birth rate becomes lower than the death rate.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278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9486"/>
            <a:ext cx="10577052" cy="5984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652" y="845574"/>
            <a:ext cx="11216148" cy="5331389"/>
          </a:xfrm>
        </p:spPr>
        <p:txBody>
          <a:bodyPr/>
          <a:lstStyle/>
          <a:p>
            <a:r>
              <a:rPr lang="en-US" dirty="0"/>
              <a:t>A census is a systematic and comprehensive collection of data about the characteristics of individuals or entities within a specific population at a particular point in time. The primary purpose of a census is to gather accurate and detailed information for statistical analysis and policymaking. </a:t>
            </a:r>
          </a:p>
        </p:txBody>
      </p:sp>
    </p:spTree>
    <p:extLst>
      <p:ext uri="{BB962C8B-B14F-4D97-AF65-F5344CB8AC3E}">
        <p14:creationId xmlns:p14="http://schemas.microsoft.com/office/powerpoint/2010/main" val="351457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various demographic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Birth rate (</a:t>
            </a:r>
            <a:r>
              <a:rPr lang="en-US" dirty="0" err="1"/>
              <a:t>N</a:t>
            </a:r>
            <a:r>
              <a:rPr lang="en-US" dirty="0" err="1" smtClean="0"/>
              <a:t>atality</a:t>
            </a:r>
            <a:r>
              <a:rPr lang="en-US" dirty="0" smtClean="0"/>
              <a:t>): </a:t>
            </a:r>
            <a:r>
              <a:rPr lang="en-US" dirty="0" err="1" smtClean="0"/>
              <a:t>Natality</a:t>
            </a:r>
            <a:r>
              <a:rPr lang="en-US" dirty="0" smtClean="0"/>
              <a:t> </a:t>
            </a:r>
            <a:r>
              <a:rPr lang="en-US" dirty="0"/>
              <a:t>refers to the birthrate or the number of live births that occur in a population within a specific period, often measured per 1,000 individuals in the population per year</a:t>
            </a:r>
            <a:r>
              <a:rPr lang="en-US" dirty="0" smtClean="0"/>
              <a:t>. It increases the population.</a:t>
            </a:r>
          </a:p>
          <a:p>
            <a:r>
              <a:rPr lang="en-US" dirty="0" smtClean="0"/>
              <a:t>Death rate (Mortality): It refers to the number of deaths per thousand individuals of population per year. It decreases the population. </a:t>
            </a:r>
          </a:p>
          <a:p>
            <a:r>
              <a:rPr lang="en-US" dirty="0" smtClean="0"/>
              <a:t>Sex ratio: It is the ratio between males and females in a given population. </a:t>
            </a:r>
          </a:p>
          <a:p>
            <a:r>
              <a:rPr lang="en-US" dirty="0" smtClean="0"/>
              <a:t>Age ratio: It is the ratio of age of a population. Pre-reproductive population, Reproductive population and post-reproductive population.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96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4" y="235974"/>
            <a:ext cx="11641394" cy="6105833"/>
          </a:xfrm>
        </p:spPr>
        <p:txBody>
          <a:bodyPr/>
          <a:lstStyle/>
          <a:p>
            <a:r>
              <a:rPr lang="en-US" dirty="0" smtClean="0"/>
              <a:t>Migration: </a:t>
            </a:r>
            <a:r>
              <a:rPr lang="en-US" dirty="0"/>
              <a:t>Migration is the movement of people from one place to another </a:t>
            </a:r>
            <a:r>
              <a:rPr lang="en-US" dirty="0" smtClean="0"/>
              <a:t>to establish </a:t>
            </a:r>
            <a:r>
              <a:rPr lang="en-US" dirty="0"/>
              <a:t>a new permanent or semi-permanent residence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Immigration: </a:t>
            </a:r>
            <a:r>
              <a:rPr lang="en-US" dirty="0"/>
              <a:t>Immigration is the process of individuals moving into a country or region </a:t>
            </a:r>
            <a:r>
              <a:rPr lang="en-US" dirty="0" smtClean="0"/>
              <a:t>to establish </a:t>
            </a:r>
            <a:r>
              <a:rPr lang="en-US" dirty="0"/>
              <a:t>permanent or semi-permanent residence.</a:t>
            </a:r>
          </a:p>
          <a:p>
            <a:r>
              <a:rPr lang="en-US" dirty="0" smtClean="0"/>
              <a:t>Carrying capacity: </a:t>
            </a:r>
            <a:r>
              <a:rPr lang="en-US" dirty="0"/>
              <a:t>Carrying capacity refers to the maximum population size that a particular environment can sustain indefinitely, given the available resources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Zero growth rate: When the </a:t>
            </a:r>
            <a:r>
              <a:rPr lang="en-US" dirty="0" err="1" smtClean="0"/>
              <a:t>natality</a:t>
            </a:r>
            <a:r>
              <a:rPr lang="en-US" dirty="0" smtClean="0"/>
              <a:t> and mortality rates are equal.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24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growth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population growth curve illustrates how a population changes in size over time. It typically shows the population size on the vertical axis (y-axis) and time on the horizontal axis (x-axis). </a:t>
            </a:r>
          </a:p>
        </p:txBody>
      </p:sp>
    </p:spTree>
    <p:extLst>
      <p:ext uri="{BB962C8B-B14F-4D97-AF65-F5344CB8AC3E}">
        <p14:creationId xmlns:p14="http://schemas.microsoft.com/office/powerpoint/2010/main" val="1840210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"/>
            <a:ext cx="11995354" cy="4640826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Exponential Growth </a:t>
            </a:r>
            <a:r>
              <a:rPr lang="en-US" b="1" dirty="0" smtClean="0"/>
              <a:t>Curve (J-shaped curve):</a:t>
            </a:r>
            <a:endParaRPr lang="en-US" dirty="0"/>
          </a:p>
          <a:p>
            <a:pPr lvl="1"/>
            <a:r>
              <a:rPr lang="en-US" dirty="0"/>
              <a:t>In exponential growth, the population increases at a constant rate over time, resulting in a J-shaped curve.</a:t>
            </a:r>
          </a:p>
          <a:p>
            <a:pPr lvl="1"/>
            <a:r>
              <a:rPr lang="en-US" dirty="0"/>
              <a:t>The growth is unlimited as long as resources are available, and there are no limiting factors.</a:t>
            </a:r>
          </a:p>
          <a:p>
            <a:pPr lvl="1"/>
            <a:r>
              <a:rPr lang="en-US" dirty="0"/>
              <a:t>Exponential growth is often observed in populations that experience favorable conditions, ample resources, and minimal competition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Logistic Growth Curve(S-shaped curve ):</a:t>
            </a:r>
            <a:endParaRPr lang="en-US" dirty="0" smtClean="0"/>
          </a:p>
          <a:p>
            <a:pPr lvl="1"/>
            <a:r>
              <a:rPr lang="en-US" dirty="0" smtClean="0"/>
              <a:t>In logistic growth, the population initially experiences exponential growth but eventually reaches a carrying capacity, leading to an S-shaped curve.</a:t>
            </a:r>
          </a:p>
          <a:p>
            <a:pPr lvl="1"/>
            <a:r>
              <a:rPr lang="en-US" dirty="0" smtClean="0"/>
              <a:t>The carrying capacity represents the maximum population size that the environment can support sustainably.</a:t>
            </a:r>
          </a:p>
          <a:p>
            <a:pPr lvl="1"/>
            <a:r>
              <a:rPr lang="en-US" dirty="0" smtClean="0"/>
              <a:t>As the population approaches the carrying capacity, growth slows and eventually levels off.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a Compare, giving reasons, the J shaped and S shaped models of population  growth of a species.b Explain &quot;fitness of a species&quot; as mentioned by  Drawin. [5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123" y="4356612"/>
            <a:ext cx="3391002" cy="259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188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596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Human Population and health disorders</vt:lpstr>
      <vt:lpstr>Population</vt:lpstr>
      <vt:lpstr>Demography</vt:lpstr>
      <vt:lpstr>Demographic cycle </vt:lpstr>
      <vt:lpstr>Census</vt:lpstr>
      <vt:lpstr>Definition of various demographic terms</vt:lpstr>
      <vt:lpstr>PowerPoint Presentation</vt:lpstr>
      <vt:lpstr>Population growth curve</vt:lpstr>
      <vt:lpstr>PowerPoint Presentation</vt:lpstr>
      <vt:lpstr>Consequences of over population.</vt:lpstr>
      <vt:lpstr>Controls of over population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Population and health disorders</dc:title>
  <dc:creator>Bindu</dc:creator>
  <cp:lastModifiedBy>Bindu</cp:lastModifiedBy>
  <cp:revision>5</cp:revision>
  <dcterms:created xsi:type="dcterms:W3CDTF">2024-01-31T02:38:53Z</dcterms:created>
  <dcterms:modified xsi:type="dcterms:W3CDTF">2024-01-31T23:52:52Z</dcterms:modified>
</cp:coreProperties>
</file>