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8AF38B-348D-41F0-A369-E556048B1D3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D8AF38B-348D-41F0-A369-E556048B1D3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D8AF38B-348D-41F0-A369-E556048B1D3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D8AF38B-348D-41F0-A369-E556048B1D3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7D8AF38B-348D-41F0-A369-E556048B1D3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7D8AF38B-348D-41F0-A369-E556048B1D3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7D8AF38B-348D-41F0-A369-E556048B1D3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8AF38B-348D-41F0-A369-E556048B1D3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8AF38B-348D-41F0-A369-E556048B1D3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7D8AF38B-348D-41F0-A369-E556048B1D3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7D8AF38B-348D-41F0-A369-E556048B1D3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9175B-09A1-4E03-9ABA-4DB1BA14822E}"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AF38B-348D-41F0-A369-E556048B1D34}"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89175B-09A1-4E03-9ABA-4DB1BA14822E}"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Protista</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Paramecium</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Systematic </a:t>
            </a:r>
            <a:r>
              <a:rPr lang="en-US" dirty="0"/>
              <a:t>Position (classification) </a:t>
            </a:r>
            <a:endParaRPr lang="en-US" dirty="0" smtClean="0"/>
          </a:p>
          <a:p>
            <a:pPr marL="0" indent="0">
              <a:buNone/>
            </a:pPr>
            <a:r>
              <a:rPr lang="en-US" dirty="0" smtClean="0"/>
              <a:t>kingdom: Protista</a:t>
            </a:r>
            <a:endParaRPr lang="en-US" dirty="0" smtClean="0"/>
          </a:p>
          <a:p>
            <a:pPr marL="0" indent="0">
              <a:buNone/>
            </a:pPr>
            <a:r>
              <a:rPr lang="en-US" dirty="0" smtClean="0"/>
              <a:t>Phylum: protozoa</a:t>
            </a:r>
            <a:endParaRPr lang="en-US" dirty="0" smtClean="0"/>
          </a:p>
          <a:p>
            <a:pPr marL="0" indent="0">
              <a:buNone/>
            </a:pPr>
            <a:r>
              <a:rPr lang="en-US" dirty="0" smtClean="0"/>
              <a:t>Sub </a:t>
            </a:r>
            <a:r>
              <a:rPr lang="en-US" dirty="0"/>
              <a:t>phylum: </a:t>
            </a:r>
            <a:r>
              <a:rPr lang="en-US" dirty="0" err="1"/>
              <a:t>Ciliophora</a:t>
            </a:r>
            <a:r>
              <a:rPr lang="en-US" dirty="0"/>
              <a:t> </a:t>
            </a:r>
            <a:endParaRPr lang="en-US" dirty="0" smtClean="0"/>
          </a:p>
          <a:p>
            <a:pPr marL="0" indent="0">
              <a:buNone/>
            </a:pPr>
            <a:r>
              <a:rPr lang="en-US" dirty="0" smtClean="0"/>
              <a:t>Class</a:t>
            </a:r>
            <a:r>
              <a:rPr lang="en-US" dirty="0"/>
              <a:t>: </a:t>
            </a:r>
            <a:r>
              <a:rPr lang="en-US" dirty="0" err="1" smtClean="0"/>
              <a:t>Ciliata</a:t>
            </a:r>
            <a:endParaRPr lang="en-US" dirty="0" smtClean="0"/>
          </a:p>
          <a:p>
            <a:pPr marL="0" indent="0">
              <a:buNone/>
            </a:pPr>
            <a:r>
              <a:rPr lang="en-US" dirty="0" smtClean="0"/>
              <a:t>Genus: </a:t>
            </a:r>
            <a:r>
              <a:rPr lang="en-US" i="1" u="sng" dirty="0" smtClean="0"/>
              <a:t>Paramecium</a:t>
            </a:r>
            <a:endParaRPr lang="en-US" u="sng" dirty="0" smtClean="0"/>
          </a:p>
          <a:p>
            <a:pPr marL="0" indent="0">
              <a:buNone/>
            </a:pPr>
            <a:r>
              <a:rPr lang="en-US" dirty="0" smtClean="0"/>
              <a:t>Species- </a:t>
            </a:r>
            <a:r>
              <a:rPr lang="en-US" i="1" dirty="0" smtClean="0"/>
              <a:t>c</a:t>
            </a:r>
            <a:r>
              <a:rPr lang="en-US" i="1" u="sng" dirty="0" err="1" smtClean="0"/>
              <a:t>audatum</a:t>
            </a:r>
            <a:br>
              <a:rPr lang="en-US" dirty="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a Microscopic organisms.</a:t>
            </a:r>
            <a:endParaRPr lang="en-US" dirty="0" smtClean="0"/>
          </a:p>
          <a:p>
            <a:r>
              <a:rPr lang="en-US" dirty="0" smtClean="0"/>
              <a:t>It is the typical </a:t>
            </a:r>
            <a:r>
              <a:rPr lang="en-US" dirty="0" err="1" smtClean="0"/>
              <a:t>ciliata</a:t>
            </a:r>
            <a:r>
              <a:rPr lang="en-US" dirty="0" smtClean="0"/>
              <a:t>.</a:t>
            </a:r>
            <a:endParaRPr lang="en-US" dirty="0" smtClean="0"/>
          </a:p>
          <a:p>
            <a:r>
              <a:rPr lang="en-US" dirty="0" smtClean="0"/>
              <a:t>Ciliates are characterized by the presence of cilia nuclear dimorphism and unique type of reproduction.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Habit and Habitat</a:t>
            </a:r>
            <a:endParaRPr lang="en-US" dirty="0"/>
          </a:p>
        </p:txBody>
      </p:sp>
      <p:sp>
        <p:nvSpPr>
          <p:cNvPr id="3" name="Content Placeholder 2"/>
          <p:cNvSpPr>
            <a:spLocks noGrp="1"/>
          </p:cNvSpPr>
          <p:nvPr>
            <p:ph idx="1"/>
          </p:nvPr>
        </p:nvSpPr>
        <p:spPr/>
        <p:txBody>
          <a:bodyPr/>
          <a:lstStyle/>
          <a:p>
            <a:r>
              <a:rPr lang="en-US" dirty="0" smtClean="0"/>
              <a:t>It is a fresh water unicellular ciliate which </a:t>
            </a:r>
            <a:r>
              <a:rPr lang="en-US" dirty="0" err="1" smtClean="0"/>
              <a:t>Inhabitat</a:t>
            </a:r>
            <a:r>
              <a:rPr lang="en-US" dirty="0" smtClean="0"/>
              <a:t> in ponds ditches, rivers, rice-</a:t>
            </a:r>
            <a:r>
              <a:rPr lang="en-US" dirty="0" err="1" smtClean="0"/>
              <a:t>field</a:t>
            </a:r>
            <a:r>
              <a:rPr lang="en-US" dirty="0" smtClean="0"/>
              <a:t> etc.</a:t>
            </a:r>
            <a:endParaRPr lang="en-US" dirty="0" smtClean="0"/>
          </a:p>
          <a:p>
            <a:r>
              <a:rPr lang="en-US" dirty="0" smtClean="0"/>
              <a:t>It is abundantly found in Stagnant water where organic matter is plenty. </a:t>
            </a:r>
            <a:endParaRPr lang="en-US" dirty="0" smtClean="0"/>
          </a:p>
          <a:p>
            <a:r>
              <a:rPr lang="en-US" dirty="0" smtClean="0"/>
              <a:t>It moves here and there with the help of cilia.</a:t>
            </a:r>
            <a:endParaRPr lang="en-US" dirty="0" smtClean="0"/>
          </a:p>
          <a:p>
            <a:r>
              <a:rPr lang="en-US" dirty="0" smtClean="0"/>
              <a:t>Cilia also function for capturing food.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a:t>
            </a:r>
            <a:endParaRPr lang="en-US" dirty="0"/>
          </a:p>
        </p:txBody>
      </p:sp>
      <p:sp>
        <p:nvSpPr>
          <p:cNvPr id="3" name="Content Placeholder 2"/>
          <p:cNvSpPr>
            <a:spLocks noGrp="1"/>
          </p:cNvSpPr>
          <p:nvPr>
            <p:ph idx="1"/>
          </p:nvPr>
        </p:nvSpPr>
        <p:spPr/>
        <p:txBody>
          <a:bodyPr>
            <a:normAutofit/>
          </a:bodyPr>
          <a:lstStyle/>
          <a:p>
            <a:r>
              <a:rPr lang="en-US" dirty="0" smtClean="0"/>
              <a:t>Their </a:t>
            </a:r>
            <a:r>
              <a:rPr lang="en-US" dirty="0"/>
              <a:t>body is streamlined. </a:t>
            </a:r>
            <a:endParaRPr lang="en-US" dirty="0" smtClean="0"/>
          </a:p>
          <a:p>
            <a:r>
              <a:rPr lang="en-US" dirty="0" smtClean="0"/>
              <a:t>Their </a:t>
            </a:r>
            <a:r>
              <a:rPr lang="en-US" dirty="0"/>
              <a:t>anterior end is blunt </a:t>
            </a:r>
            <a:r>
              <a:rPr lang="en-US" dirty="0" smtClean="0"/>
              <a:t>and circular while </a:t>
            </a:r>
            <a:r>
              <a:rPr lang="en-US"/>
              <a:t>the </a:t>
            </a:r>
            <a:r>
              <a:rPr lang="en-US" smtClean="0"/>
              <a:t>posterior end </a:t>
            </a:r>
            <a:r>
              <a:rPr lang="en-US" dirty="0"/>
              <a:t>is thicker </a:t>
            </a:r>
            <a:r>
              <a:rPr lang="en-US" dirty="0" smtClean="0"/>
              <a:t>and pointed.</a:t>
            </a:r>
            <a:endParaRPr lang="en-US" dirty="0" smtClean="0"/>
          </a:p>
          <a:p>
            <a:pPr marL="0" indent="0">
              <a:buNone/>
            </a:pPr>
            <a:r>
              <a:rPr lang="en-US" u="sng" dirty="0" smtClean="0"/>
              <a:t>Shape </a:t>
            </a:r>
            <a:r>
              <a:rPr lang="en-US" u="sng" dirty="0"/>
              <a:t>and size </a:t>
            </a:r>
            <a:endParaRPr lang="en-US" u="sng" dirty="0" smtClean="0"/>
          </a:p>
          <a:p>
            <a:r>
              <a:rPr lang="en-US" dirty="0" smtClean="0"/>
              <a:t>It </a:t>
            </a:r>
            <a:r>
              <a:rPr lang="en-US" dirty="0"/>
              <a:t>is </a:t>
            </a:r>
            <a:r>
              <a:rPr lang="en-US" dirty="0" smtClean="0"/>
              <a:t>slipper-shaped </a:t>
            </a:r>
            <a:r>
              <a:rPr lang="en-US" dirty="0"/>
              <a:t>so, it is </a:t>
            </a:r>
            <a:r>
              <a:rPr lang="en-US" dirty="0" smtClean="0"/>
              <a:t>commonly </a:t>
            </a:r>
            <a:r>
              <a:rPr lang="en-US" dirty="0"/>
              <a:t>known as slipper </a:t>
            </a:r>
            <a:r>
              <a:rPr lang="en-US" dirty="0" smtClean="0"/>
              <a:t>animalcule.</a:t>
            </a:r>
            <a:endParaRPr lang="en-US" dirty="0" smtClean="0"/>
          </a:p>
          <a:p>
            <a:r>
              <a:rPr lang="en-US" dirty="0" smtClean="0"/>
              <a:t> </a:t>
            </a:r>
            <a:r>
              <a:rPr lang="en-US" dirty="0"/>
              <a:t>It is about </a:t>
            </a:r>
            <a:r>
              <a:rPr lang="en-US" dirty="0" smtClean="0"/>
              <a:t>0.06mm- 0.3mm long</a:t>
            </a:r>
            <a:endParaRPr lang="en-US" dirty="0" smtClean="0"/>
          </a:p>
          <a:p>
            <a:pPr marL="0" indent="0">
              <a:buNone/>
            </a:pPr>
            <a:r>
              <a:rPr lang="en-US"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External structure of paramecium</a:t>
            </a:r>
            <a:endParaRPr lang="en-US" dirty="0"/>
          </a:p>
        </p:txBody>
      </p:sp>
      <p:sp>
        <p:nvSpPr>
          <p:cNvPr id="3" name="Content Placeholder 2"/>
          <p:cNvSpPr>
            <a:spLocks noGrp="1"/>
          </p:cNvSpPr>
          <p:nvPr>
            <p:ph idx="1"/>
          </p:nvPr>
        </p:nvSpPr>
        <p:spPr>
          <a:xfrm>
            <a:off x="0" y="1482725"/>
            <a:ext cx="6096000" cy="5059680"/>
          </a:xfrm>
        </p:spPr>
        <p:txBody>
          <a:bodyPr/>
          <a:lstStyle/>
          <a:p>
            <a:pPr marL="514350" indent="-514350">
              <a:buAutoNum type="arabicParenR"/>
            </a:pPr>
            <a:r>
              <a:rPr lang="en-US" dirty="0" smtClean="0"/>
              <a:t>pellicle </a:t>
            </a:r>
            <a:endParaRPr lang="en-US" dirty="0" smtClean="0"/>
          </a:p>
          <a:p>
            <a:pPr marL="0" indent="0">
              <a:buNone/>
            </a:pPr>
            <a:r>
              <a:rPr lang="en-US" dirty="0" smtClean="0"/>
              <a:t>The whole body is covered by or a thin and flexible membrane called pellicle </a:t>
            </a:r>
            <a:endParaRPr lang="en-US" dirty="0" smtClean="0"/>
          </a:p>
          <a:p>
            <a:pPr marL="0" indent="0">
              <a:buNone/>
            </a:pPr>
            <a:r>
              <a:rPr lang="en-US" dirty="0" smtClean="0"/>
              <a:t>2) Cilia </a:t>
            </a:r>
            <a:endParaRPr lang="en-US" dirty="0" smtClean="0"/>
          </a:p>
          <a:p>
            <a:pPr marL="0" indent="0">
              <a:buNone/>
            </a:pPr>
            <a:r>
              <a:rPr lang="en-US" dirty="0" smtClean="0"/>
              <a:t> The pellicle is covered by a Small hair like structure </a:t>
            </a:r>
            <a:r>
              <a:rPr lang="en-US" dirty="0" err="1" smtClean="0"/>
              <a:t>cilla</a:t>
            </a:r>
            <a:r>
              <a:rPr lang="en-US" dirty="0" smtClean="0"/>
              <a:t>. They are </a:t>
            </a:r>
            <a:r>
              <a:rPr lang="en-US" dirty="0" err="1" smtClean="0"/>
              <a:t>Locomotory</a:t>
            </a:r>
            <a:r>
              <a:rPr lang="en-US" dirty="0" smtClean="0"/>
              <a:t> organ and also help to capture the prey.</a:t>
            </a:r>
            <a:endParaRPr lang="en-US" dirty="0"/>
          </a:p>
        </p:txBody>
      </p:sp>
      <p:pic>
        <p:nvPicPr>
          <p:cNvPr id="4" name="Content Placeholder 3"/>
          <p:cNvPicPr>
            <a:picLocks noGrp="1" noChangeAspect="1"/>
          </p:cNvPicPr>
          <p:nvPr/>
        </p:nvPicPr>
        <p:blipFill>
          <a:blip r:embed="rId1"/>
          <a:stretch>
            <a:fillRect/>
          </a:stretch>
        </p:blipFill>
        <p:spPr>
          <a:xfrm>
            <a:off x="5961380" y="2453640"/>
            <a:ext cx="6337935" cy="418401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05" y="0"/>
            <a:ext cx="10567035" cy="803910"/>
          </a:xfrm>
        </p:spPr>
        <p:txBody>
          <a:bodyPr/>
          <a:lstStyle/>
          <a:p>
            <a:r>
              <a:rPr lang="en-US" dirty="0" smtClean="0"/>
              <a:t>3. Oral Groove</a:t>
            </a:r>
            <a:endParaRPr lang="en-US" dirty="0"/>
          </a:p>
        </p:txBody>
      </p:sp>
      <p:sp>
        <p:nvSpPr>
          <p:cNvPr id="3" name="Content Placeholder 2"/>
          <p:cNvSpPr>
            <a:spLocks noGrp="1"/>
          </p:cNvSpPr>
          <p:nvPr>
            <p:ph idx="1"/>
          </p:nvPr>
        </p:nvSpPr>
        <p:spPr>
          <a:xfrm>
            <a:off x="242570" y="937895"/>
            <a:ext cx="11111230" cy="5239385"/>
          </a:xfrm>
        </p:spPr>
        <p:txBody>
          <a:bodyPr/>
          <a:lstStyle/>
          <a:p>
            <a:r>
              <a:rPr lang="en-US" dirty="0" smtClean="0"/>
              <a:t>There is a depression on the </a:t>
            </a:r>
            <a:r>
              <a:rPr lang="en-US" dirty="0" err="1" smtClean="0"/>
              <a:t>antero</a:t>
            </a:r>
            <a:r>
              <a:rPr lang="en-US" dirty="0" smtClean="0"/>
              <a:t>-ventral side of the body which is called oral groove.</a:t>
            </a:r>
            <a:endParaRPr lang="en-US" dirty="0" smtClean="0"/>
          </a:p>
          <a:p>
            <a:r>
              <a:rPr lang="en-US" dirty="0" smtClean="0"/>
              <a:t>It leads to circular mouth known as </a:t>
            </a:r>
            <a:r>
              <a:rPr lang="en-US" dirty="0" err="1" smtClean="0"/>
              <a:t>cytosome</a:t>
            </a:r>
            <a:r>
              <a:rPr lang="en-US" dirty="0" smtClean="0"/>
              <a:t> which opens into a funnel </a:t>
            </a:r>
            <a:r>
              <a:rPr lang="en-US" dirty="0" err="1" smtClean="0"/>
              <a:t>like</a:t>
            </a:r>
            <a:r>
              <a:rPr lang="en-US" dirty="0" smtClean="0"/>
              <a:t> structure called </a:t>
            </a:r>
            <a:r>
              <a:rPr lang="en-US" dirty="0" err="1" smtClean="0"/>
              <a:t>cytopharynx</a:t>
            </a:r>
            <a:r>
              <a:rPr lang="en-US" dirty="0" smtClean="0"/>
              <a:t>.</a:t>
            </a:r>
            <a:endParaRPr lang="en-US" dirty="0"/>
          </a:p>
        </p:txBody>
      </p:sp>
      <p:pic>
        <p:nvPicPr>
          <p:cNvPr id="4" name="Content Placeholder 3"/>
          <p:cNvPicPr>
            <a:picLocks noGrp="1" noChangeAspect="1"/>
          </p:cNvPicPr>
          <p:nvPr/>
        </p:nvPicPr>
        <p:blipFill>
          <a:blip r:embed="rId1"/>
          <a:stretch>
            <a:fillRect/>
          </a:stretch>
        </p:blipFill>
        <p:spPr>
          <a:xfrm>
            <a:off x="5647690" y="2673985"/>
            <a:ext cx="6337935" cy="4184015"/>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660" y="62230"/>
            <a:ext cx="10494645" cy="1022350"/>
          </a:xfrm>
        </p:spPr>
        <p:txBody>
          <a:bodyPr/>
          <a:lstStyle/>
          <a:p>
            <a:r>
              <a:rPr lang="en-US" dirty="0" smtClean="0"/>
              <a:t>4. </a:t>
            </a:r>
            <a:r>
              <a:rPr lang="en-US" dirty="0" err="1" smtClean="0"/>
              <a:t>Cytopyge</a:t>
            </a:r>
            <a:endParaRPr lang="en-US" dirty="0"/>
          </a:p>
        </p:txBody>
      </p:sp>
      <p:sp>
        <p:nvSpPr>
          <p:cNvPr id="3" name="Content Placeholder 2"/>
          <p:cNvSpPr>
            <a:spLocks noGrp="1"/>
          </p:cNvSpPr>
          <p:nvPr>
            <p:ph idx="1"/>
          </p:nvPr>
        </p:nvSpPr>
        <p:spPr>
          <a:xfrm>
            <a:off x="137160" y="1084580"/>
            <a:ext cx="11216640" cy="5092700"/>
          </a:xfrm>
        </p:spPr>
        <p:txBody>
          <a:bodyPr/>
          <a:lstStyle/>
          <a:p>
            <a:r>
              <a:rPr lang="en-US" dirty="0" smtClean="0"/>
              <a:t>On the ventral surface just behind the </a:t>
            </a:r>
            <a:r>
              <a:rPr lang="en-US" dirty="0" err="1" smtClean="0"/>
              <a:t>cytopharynx</a:t>
            </a:r>
            <a:r>
              <a:rPr lang="en-US" dirty="0" smtClean="0"/>
              <a:t>, there is a minute permanent cell opening in the pellicle called as </a:t>
            </a:r>
            <a:r>
              <a:rPr lang="en-US" dirty="0" err="1" smtClean="0"/>
              <a:t>cytopyge</a:t>
            </a:r>
            <a:r>
              <a:rPr lang="en-US" dirty="0" smtClean="0"/>
              <a:t>, through which undigested food particles is excreted out. </a:t>
            </a:r>
            <a:endParaRPr lang="en-US" dirty="0" smtClean="0"/>
          </a:p>
        </p:txBody>
      </p:sp>
      <p:pic>
        <p:nvPicPr>
          <p:cNvPr id="4" name="Content Placeholder 3"/>
          <p:cNvPicPr>
            <a:picLocks noGrp="1" noChangeAspect="1"/>
          </p:cNvPicPr>
          <p:nvPr/>
        </p:nvPicPr>
        <p:blipFill>
          <a:blip r:embed="rId1"/>
          <a:stretch>
            <a:fillRect/>
          </a:stretch>
        </p:blipFill>
        <p:spPr>
          <a:xfrm>
            <a:off x="6097270" y="2673985"/>
            <a:ext cx="6337935" cy="418401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 y="0"/>
            <a:ext cx="10506075" cy="782320"/>
          </a:xfrm>
        </p:spPr>
        <p:txBody>
          <a:bodyPr/>
          <a:lstStyle/>
          <a:p>
            <a:r>
              <a:rPr lang="en-US" dirty="0" smtClean="0"/>
              <a:t>Internal structure of paramecium</a:t>
            </a:r>
            <a:endParaRPr lang="en-US" dirty="0"/>
          </a:p>
        </p:txBody>
      </p:sp>
      <p:sp>
        <p:nvSpPr>
          <p:cNvPr id="3" name="Content Placeholder 2"/>
          <p:cNvSpPr>
            <a:spLocks noGrp="1"/>
          </p:cNvSpPr>
          <p:nvPr>
            <p:ph idx="1"/>
          </p:nvPr>
        </p:nvSpPr>
        <p:spPr>
          <a:xfrm>
            <a:off x="137160" y="635635"/>
            <a:ext cx="11216640" cy="5541645"/>
          </a:xfrm>
        </p:spPr>
        <p:txBody>
          <a:bodyPr/>
          <a:lstStyle/>
          <a:p>
            <a:r>
              <a:rPr lang="en-US" dirty="0" smtClean="0"/>
              <a:t>The cytoplasm of paramecium is divided into two parts i.e. narrow external part called ectoplasm and a large inner part is called endoplasm. </a:t>
            </a:r>
            <a:endParaRPr lang="en-US" dirty="0" smtClean="0"/>
          </a:p>
          <a:p>
            <a:pPr marL="514350" indent="-514350">
              <a:buFont typeface="+mj-lt"/>
              <a:buAutoNum type="arabicPeriod"/>
            </a:pPr>
            <a:r>
              <a:rPr lang="en-US" dirty="0" smtClean="0"/>
              <a:t>Ectoplasm: It is a dense, transparent outer layer part of cytoplasm in contact with the pellicle. It consist of </a:t>
            </a:r>
            <a:r>
              <a:rPr lang="en-US" dirty="0" err="1" smtClean="0"/>
              <a:t>trichocysts</a:t>
            </a:r>
            <a:r>
              <a:rPr lang="en-US" dirty="0" smtClean="0"/>
              <a:t>, cilia and is bounded externally by pellicle. </a:t>
            </a:r>
            <a:endParaRPr lang="en-US" dirty="0" smtClean="0"/>
          </a:p>
          <a:p>
            <a:pPr marL="0" indent="0">
              <a:buNone/>
            </a:pPr>
            <a:endParaRPr lang="en-US" dirty="0"/>
          </a:p>
        </p:txBody>
      </p:sp>
      <p:pic>
        <p:nvPicPr>
          <p:cNvPr id="4" name="Content Placeholder 3"/>
          <p:cNvPicPr>
            <a:picLocks noGrp="1" noChangeAspect="1"/>
          </p:cNvPicPr>
          <p:nvPr/>
        </p:nvPicPr>
        <p:blipFill>
          <a:blip r:embed="rId1"/>
          <a:stretch>
            <a:fillRect/>
          </a:stretch>
        </p:blipFill>
        <p:spPr>
          <a:xfrm>
            <a:off x="5501005" y="2673985"/>
            <a:ext cx="6337935" cy="4184015"/>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30" y="0"/>
            <a:ext cx="10557510" cy="730250"/>
          </a:xfrm>
        </p:spPr>
        <p:txBody>
          <a:bodyPr>
            <a:normAutofit fontScale="90000"/>
          </a:bodyPr>
          <a:lstStyle/>
          <a:p>
            <a:r>
              <a:rPr lang="en-US" dirty="0" err="1" smtClean="0"/>
              <a:t>i</a:t>
            </a:r>
            <a:r>
              <a:rPr lang="en-US" dirty="0" smtClean="0"/>
              <a:t>. </a:t>
            </a:r>
            <a:r>
              <a:rPr lang="en-US" dirty="0" err="1" smtClean="0"/>
              <a:t>Trichocysts</a:t>
            </a:r>
            <a:endParaRPr lang="en-US" dirty="0"/>
          </a:p>
        </p:txBody>
      </p:sp>
      <p:sp>
        <p:nvSpPr>
          <p:cNvPr id="3" name="Content Placeholder 2"/>
          <p:cNvSpPr>
            <a:spLocks noGrp="1"/>
          </p:cNvSpPr>
          <p:nvPr>
            <p:ph idx="1"/>
          </p:nvPr>
        </p:nvSpPr>
        <p:spPr>
          <a:xfrm>
            <a:off x="-635" y="517525"/>
            <a:ext cx="12192635" cy="5476875"/>
          </a:xfrm>
        </p:spPr>
        <p:txBody>
          <a:bodyPr/>
          <a:lstStyle/>
          <a:p>
            <a:r>
              <a:rPr lang="en-US" dirty="0"/>
              <a:t>It is a small spindle shaped, bag like Structure </a:t>
            </a:r>
            <a:r>
              <a:rPr lang="en-US" dirty="0" smtClean="0"/>
              <a:t>loca</a:t>
            </a:r>
            <a:r>
              <a:rPr lang="en-US" dirty="0"/>
              <a:t>t</a:t>
            </a:r>
            <a:r>
              <a:rPr lang="en-US" dirty="0" smtClean="0"/>
              <a:t>ed </a:t>
            </a:r>
            <a:r>
              <a:rPr lang="en-US" dirty="0"/>
              <a:t>in the alternate with bases of cilia. </a:t>
            </a:r>
            <a:endParaRPr lang="en-US" dirty="0" smtClean="0"/>
          </a:p>
          <a:p>
            <a:r>
              <a:rPr lang="en-US" dirty="0" smtClean="0"/>
              <a:t>These </a:t>
            </a:r>
            <a:r>
              <a:rPr lang="en-US" dirty="0"/>
              <a:t>are the defensive organs of </a:t>
            </a:r>
            <a:r>
              <a:rPr lang="en-US" dirty="0" smtClean="0"/>
              <a:t>paramecium.</a:t>
            </a:r>
            <a:endParaRPr lang="en-US" dirty="0" smtClean="0"/>
          </a:p>
          <a:p>
            <a:r>
              <a:rPr lang="en-US" dirty="0" smtClean="0"/>
              <a:t> </a:t>
            </a:r>
            <a:r>
              <a:rPr lang="en-US" dirty="0"/>
              <a:t>It releases thread like structure called </a:t>
            </a:r>
            <a:r>
              <a:rPr lang="en-US" dirty="0" smtClean="0"/>
              <a:t>spikes, </a:t>
            </a:r>
            <a:r>
              <a:rPr lang="en-US" dirty="0"/>
              <a:t>When they are stimulate by </a:t>
            </a:r>
            <a:r>
              <a:rPr lang="en-US" dirty="0" smtClean="0"/>
              <a:t>mechanical </a:t>
            </a:r>
            <a:r>
              <a:rPr lang="en-US" dirty="0"/>
              <a:t>or chemical means. </a:t>
            </a:r>
            <a:endParaRPr lang="en-US" dirty="0" smtClean="0"/>
          </a:p>
          <a:p>
            <a:r>
              <a:rPr lang="en-US" dirty="0" smtClean="0"/>
              <a:t>Discharge </a:t>
            </a:r>
            <a:r>
              <a:rPr lang="en-US" dirty="0"/>
              <a:t>of spike helps in escaping from </a:t>
            </a:r>
            <a:r>
              <a:rPr lang="en-US" dirty="0" smtClean="0"/>
              <a:t>enemy </a:t>
            </a:r>
            <a:r>
              <a:rPr lang="en-US" dirty="0"/>
              <a:t>and it also helps in anchoring ( to support). Thus, they act as a defensive and adhesive organ. </a:t>
            </a:r>
            <a:endParaRPr lang="en-US" dirty="0"/>
          </a:p>
        </p:txBody>
      </p:sp>
      <p:pic>
        <p:nvPicPr>
          <p:cNvPr id="4" name="Content Placeholder 3"/>
          <p:cNvPicPr>
            <a:picLocks noGrp="1" noChangeAspect="1"/>
          </p:cNvPicPr>
          <p:nvPr/>
        </p:nvPicPr>
        <p:blipFill>
          <a:blip r:embed="rId1"/>
          <a:stretch>
            <a:fillRect/>
          </a:stretch>
        </p:blipFill>
        <p:spPr>
          <a:xfrm>
            <a:off x="6095365" y="3841115"/>
            <a:ext cx="4939665" cy="3260725"/>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 y="125730"/>
            <a:ext cx="11285220" cy="948690"/>
          </a:xfrm>
        </p:spPr>
        <p:txBody>
          <a:bodyPr/>
          <a:lstStyle/>
          <a:p>
            <a:r>
              <a:rPr lang="en-US" dirty="0" smtClean="0"/>
              <a:t>2. Endoplasm</a:t>
            </a:r>
            <a:endParaRPr lang="en-US" dirty="0"/>
          </a:p>
        </p:txBody>
      </p:sp>
      <p:sp>
        <p:nvSpPr>
          <p:cNvPr id="3" name="Content Placeholder 2"/>
          <p:cNvSpPr>
            <a:spLocks noGrp="1"/>
          </p:cNvSpPr>
          <p:nvPr>
            <p:ph idx="1"/>
          </p:nvPr>
        </p:nvSpPr>
        <p:spPr>
          <a:xfrm>
            <a:off x="69215" y="3515360"/>
            <a:ext cx="11718290" cy="3342640"/>
          </a:xfrm>
        </p:spPr>
        <p:txBody>
          <a:bodyPr>
            <a:normAutofit lnSpcReduction="10000"/>
          </a:bodyPr>
          <a:lstStyle/>
          <a:p>
            <a:r>
              <a:rPr lang="en-US" dirty="0" smtClean="0"/>
              <a:t>Contractile </a:t>
            </a:r>
            <a:r>
              <a:rPr lang="en-US" dirty="0"/>
              <a:t>vacuole </a:t>
            </a:r>
            <a:endParaRPr lang="en-US" dirty="0" smtClean="0"/>
          </a:p>
          <a:p>
            <a:pPr marL="0" indent="0">
              <a:buNone/>
            </a:pPr>
            <a:r>
              <a:rPr lang="en-US" dirty="0" smtClean="0"/>
              <a:t>In </a:t>
            </a:r>
            <a:r>
              <a:rPr lang="en-US" dirty="0"/>
              <a:t>endoplasm, there are two star shaped contractile vacuole, each consist of 6-10 r</a:t>
            </a:r>
            <a:r>
              <a:rPr lang="en-US" dirty="0" smtClean="0"/>
              <a:t>adial </a:t>
            </a:r>
            <a:r>
              <a:rPr lang="en-US" dirty="0"/>
              <a:t>canals, absorbs excess water and carry it into the central vacuole. When the central vacuole is filled, it opens out side through pellicle and thus, water spells out. This phenomenon in which excess water is removed by </a:t>
            </a:r>
            <a:r>
              <a:rPr lang="en-US" dirty="0" smtClean="0"/>
              <a:t>the </a:t>
            </a:r>
            <a:r>
              <a:rPr lang="en-US" dirty="0"/>
              <a:t>process of Osmosis, is called </a:t>
            </a:r>
            <a:r>
              <a:rPr lang="en-US" dirty="0" smtClean="0"/>
              <a:t>osmoregulation</a:t>
            </a:r>
            <a:r>
              <a:rPr lang="en-US" dirty="0"/>
              <a:t>. </a:t>
            </a:r>
            <a:endParaRPr lang="en-US" dirty="0"/>
          </a:p>
        </p:txBody>
      </p:sp>
      <p:pic>
        <p:nvPicPr>
          <p:cNvPr id="4" name="Content Placeholder 3"/>
          <p:cNvPicPr>
            <a:picLocks noGrp="1" noChangeAspect="1"/>
          </p:cNvPicPr>
          <p:nvPr/>
        </p:nvPicPr>
        <p:blipFill>
          <a:blip r:embed="rId1"/>
          <a:stretch>
            <a:fillRect/>
          </a:stretch>
        </p:blipFill>
        <p:spPr>
          <a:xfrm>
            <a:off x="5584190" y="-219710"/>
            <a:ext cx="6337935" cy="4184015"/>
          </a:xfrm>
          <a:prstGeom prst="rect">
            <a:avLst/>
          </a:prstGeom>
        </p:spPr>
      </p:pic>
      <p:sp>
        <p:nvSpPr>
          <p:cNvPr id="5" name="Text Box 4"/>
          <p:cNvSpPr txBox="1"/>
          <p:nvPr/>
        </p:nvSpPr>
        <p:spPr>
          <a:xfrm>
            <a:off x="193675" y="1074420"/>
            <a:ext cx="5313045" cy="1864995"/>
          </a:xfrm>
          <a:prstGeom prst="rect">
            <a:avLst/>
          </a:prstGeom>
          <a:noFill/>
        </p:spPr>
        <p:txBody>
          <a:bodyPr wrap="square" rtlCol="0">
            <a:noAutofit/>
          </a:bodyPr>
          <a:p>
            <a:pPr marL="285750" indent="-285750">
              <a:buFont typeface="Arial" panose="020B0604020202020204" pitchFamily="34" charset="0"/>
              <a:buChar char="•"/>
            </a:pPr>
            <a:r>
              <a:rPr lang="en-US" sz="2800"/>
              <a:t>It is inner layer of cytoplasm </a:t>
            </a:r>
            <a:r>
              <a:rPr lang="en-US" sz="2800" dirty="0">
                <a:sym typeface="+mn-ea"/>
              </a:rPr>
              <a:t>which is thin granular structure. consist of following </a:t>
            </a:r>
            <a:r>
              <a:rPr lang="en-US" sz="2800" dirty="0" smtClean="0">
                <a:sym typeface="+mn-ea"/>
              </a:rPr>
              <a:t>parts:</a:t>
            </a:r>
            <a:r>
              <a:rPr lang="en-US" sz="2800"/>
              <a:t> </a:t>
            </a:r>
            <a:endParaRPr lang="en-US" sz="2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Protista</a:t>
            </a:r>
            <a:endParaRPr lang="en-US" dirty="0"/>
          </a:p>
        </p:txBody>
      </p:sp>
      <p:sp>
        <p:nvSpPr>
          <p:cNvPr id="3" name="Content Placeholder 2"/>
          <p:cNvSpPr>
            <a:spLocks noGrp="1"/>
          </p:cNvSpPr>
          <p:nvPr>
            <p:ph idx="1"/>
          </p:nvPr>
        </p:nvSpPr>
        <p:spPr/>
        <p:txBody>
          <a:bodyPr>
            <a:normAutofit/>
          </a:bodyPr>
          <a:lstStyle/>
          <a:p>
            <a:r>
              <a:rPr lang="en-US" dirty="0"/>
              <a:t>It is a kingdom of eukaryotic, </a:t>
            </a:r>
            <a:r>
              <a:rPr lang="en-US" dirty="0" smtClean="0"/>
              <a:t>unicellular, </a:t>
            </a:r>
            <a:r>
              <a:rPr lang="en-US" dirty="0"/>
              <a:t>Microscopic </a:t>
            </a:r>
            <a:r>
              <a:rPr lang="en-US" dirty="0" smtClean="0"/>
              <a:t>organisms. </a:t>
            </a:r>
            <a:r>
              <a:rPr lang="en-US" dirty="0"/>
              <a:t>It is classified into three groups, </a:t>
            </a:r>
            <a:endParaRPr lang="en-US" dirty="0" smtClean="0"/>
          </a:p>
          <a:p>
            <a:pPr marL="0" indent="0">
              <a:buNone/>
            </a:pPr>
            <a:r>
              <a:rPr lang="en-US" dirty="0" smtClean="0"/>
              <a:t>a</a:t>
            </a:r>
            <a:r>
              <a:rPr lang="en-US" dirty="0"/>
              <a:t>) photosynthetic </a:t>
            </a:r>
            <a:r>
              <a:rPr lang="en-US" dirty="0" err="1"/>
              <a:t>protistians</a:t>
            </a:r>
            <a:r>
              <a:rPr lang="en-US" dirty="0"/>
              <a:t> </a:t>
            </a:r>
            <a:endParaRPr lang="en-US" dirty="0" smtClean="0"/>
          </a:p>
          <a:p>
            <a:pPr marL="0" indent="0">
              <a:buNone/>
            </a:pPr>
            <a:r>
              <a:rPr lang="en-US" dirty="0" smtClean="0"/>
              <a:t>b</a:t>
            </a:r>
            <a:r>
              <a:rPr lang="en-US" dirty="0"/>
              <a:t>) protozoans </a:t>
            </a:r>
            <a:r>
              <a:rPr lang="en-US" dirty="0" err="1"/>
              <a:t>protistians</a:t>
            </a:r>
            <a:r>
              <a:rPr lang="en-US" dirty="0"/>
              <a:t> </a:t>
            </a:r>
            <a:endParaRPr lang="en-US" dirty="0" smtClean="0"/>
          </a:p>
          <a:p>
            <a:pPr marL="0" indent="0">
              <a:buNone/>
            </a:pPr>
            <a:r>
              <a:rPr lang="en-US" dirty="0"/>
              <a:t>c</a:t>
            </a:r>
            <a:r>
              <a:rPr lang="en-US" dirty="0" smtClean="0"/>
              <a:t>)Slime </a:t>
            </a:r>
            <a:r>
              <a:rPr lang="en-US" dirty="0" err="1"/>
              <a:t>Moulds</a:t>
            </a:r>
            <a:r>
              <a:rPr lang="en-US" dirty="0"/>
              <a:t> </a:t>
            </a:r>
            <a:r>
              <a:rPr lang="en-US" dirty="0" err="1"/>
              <a:t>Protistions</a:t>
            </a:r>
            <a:r>
              <a:rPr lang="en-US" dirty="0"/>
              <a:t> </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b) Nucleus → In paramecium, there are </a:t>
            </a:r>
            <a:r>
              <a:rPr lang="en-US" b="1" dirty="0" smtClean="0"/>
              <a:t>two types of nucleus</a:t>
            </a:r>
            <a:r>
              <a:rPr lang="en-US" dirty="0" smtClean="0"/>
              <a:t>. The large </a:t>
            </a:r>
            <a:r>
              <a:rPr lang="en-US" b="1" dirty="0" smtClean="0"/>
              <a:t>kidney-shaped nucleu</a:t>
            </a:r>
            <a:r>
              <a:rPr lang="en-US" dirty="0" smtClean="0"/>
              <a:t>s is known as the </a:t>
            </a:r>
            <a:r>
              <a:rPr lang="en-US" b="1" dirty="0" smtClean="0"/>
              <a:t>macro-nucleus</a:t>
            </a:r>
            <a:r>
              <a:rPr lang="en-US" dirty="0" smtClean="0"/>
              <a:t>, which controls, general cellular activities like </a:t>
            </a:r>
            <a:r>
              <a:rPr lang="en-US" b="1" dirty="0" smtClean="0"/>
              <a:t>respiration, digestion, excretion</a:t>
            </a:r>
            <a:r>
              <a:rPr lang="en-US" dirty="0" smtClean="0"/>
              <a:t> etc. The </a:t>
            </a:r>
            <a:r>
              <a:rPr lang="en-US" b="1" dirty="0" smtClean="0"/>
              <a:t>small or round nucleus</a:t>
            </a:r>
            <a:r>
              <a:rPr lang="en-US" dirty="0" smtClean="0"/>
              <a:t> is called micro nucleus, which controls </a:t>
            </a:r>
            <a:r>
              <a:rPr lang="en-US" b="1" dirty="0" smtClean="0"/>
              <a:t>reproductive activities.</a:t>
            </a:r>
            <a:endParaRPr lang="en-US"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c) Food </a:t>
            </a:r>
            <a:r>
              <a:rPr lang="en-US" dirty="0" smtClean="0"/>
              <a:t>vacuoles: </a:t>
            </a:r>
            <a:endParaRPr lang="en-US" dirty="0" smtClean="0"/>
          </a:p>
          <a:p>
            <a:r>
              <a:rPr lang="en-US" dirty="0" smtClean="0"/>
              <a:t>They </a:t>
            </a:r>
            <a:r>
              <a:rPr lang="en-US" dirty="0"/>
              <a:t>are formed at the t</a:t>
            </a:r>
            <a:r>
              <a:rPr lang="en-US" dirty="0" smtClean="0"/>
              <a:t>ip </a:t>
            </a:r>
            <a:r>
              <a:rPr lang="en-US" dirty="0"/>
              <a:t>of </a:t>
            </a:r>
            <a:r>
              <a:rPr lang="en-US" dirty="0" err="1"/>
              <a:t>cytopharynx</a:t>
            </a:r>
            <a:r>
              <a:rPr lang="en-US" dirty="0"/>
              <a:t>. </a:t>
            </a:r>
            <a:endParaRPr lang="en-US" dirty="0" smtClean="0"/>
          </a:p>
          <a:p>
            <a:r>
              <a:rPr lang="en-US" dirty="0" smtClean="0"/>
              <a:t>There </a:t>
            </a:r>
            <a:r>
              <a:rPr lang="en-US" dirty="0"/>
              <a:t>are many food vacuoles inside the endoplasm and they help in circulation, digestion, absorption and elimination of food materials. </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Reproduction of paramecium -</a:t>
            </a:r>
            <a:endParaRPr lang="en-US" dirty="0"/>
          </a:p>
        </p:txBody>
      </p:sp>
      <p:sp>
        <p:nvSpPr>
          <p:cNvPr id="3" name="Content Placeholder 2"/>
          <p:cNvSpPr>
            <a:spLocks noGrp="1"/>
          </p:cNvSpPr>
          <p:nvPr>
            <p:ph idx="1"/>
          </p:nvPr>
        </p:nvSpPr>
        <p:spPr/>
        <p:txBody>
          <a:bodyPr/>
          <a:lstStyle/>
          <a:p>
            <a:pPr marL="0" indent="0">
              <a:buNone/>
            </a:pPr>
            <a:r>
              <a:rPr lang="en-US" dirty="0" smtClean="0"/>
              <a:t>Two types of Reproduction takes place in paramecium, they are:- </a:t>
            </a:r>
            <a:endParaRPr lang="en-US" dirty="0" smtClean="0"/>
          </a:p>
          <a:p>
            <a:pPr marL="514350" indent="-514350">
              <a:buAutoNum type="arabicParenR"/>
            </a:pPr>
            <a:r>
              <a:rPr lang="en-US" dirty="0" smtClean="0"/>
              <a:t>Asexual reproduction </a:t>
            </a:r>
            <a:endParaRPr lang="en-US" dirty="0" smtClean="0"/>
          </a:p>
          <a:p>
            <a:r>
              <a:rPr lang="en-US" dirty="0" smtClean="0"/>
              <a:t>If the reproduction takes place without </a:t>
            </a:r>
            <a:r>
              <a:rPr lang="en-US" dirty="0"/>
              <a:t>f</a:t>
            </a:r>
            <a:r>
              <a:rPr lang="en-US" dirty="0" smtClean="0"/>
              <a:t>usion of gametes then it is said to be asexual reproduction. Paramecium usually takes place through this reproduction during </a:t>
            </a:r>
            <a:r>
              <a:rPr lang="en-US" b="1" dirty="0" smtClean="0"/>
              <a:t>favorable conditions i.e. when the food is sufficient</a:t>
            </a:r>
            <a:r>
              <a:rPr lang="en-US" dirty="0" smtClean="0"/>
              <a:t>. It takes place through transverse binary fission.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Transverse binary fission</a:t>
            </a:r>
            <a:endParaRPr lang="en-US" dirty="0"/>
          </a:p>
        </p:txBody>
      </p:sp>
      <p:sp>
        <p:nvSpPr>
          <p:cNvPr id="3" name="Content Placeholder 2"/>
          <p:cNvSpPr>
            <a:spLocks noGrp="1"/>
          </p:cNvSpPr>
          <p:nvPr>
            <p:ph idx="1"/>
          </p:nvPr>
        </p:nvSpPr>
        <p:spPr>
          <a:xfrm>
            <a:off x="747252" y="1376516"/>
            <a:ext cx="10606548" cy="4800447"/>
          </a:xfrm>
        </p:spPr>
        <p:txBody>
          <a:bodyPr>
            <a:normAutofit fontScale="62500" lnSpcReduction="20000"/>
          </a:bodyPr>
          <a:lstStyle/>
          <a:p>
            <a:r>
              <a:rPr lang="en-US" dirty="0" smtClean="0"/>
              <a:t>It is completed into following steps: </a:t>
            </a:r>
            <a:endParaRPr lang="en-US" dirty="0" smtClean="0"/>
          </a:p>
          <a:p>
            <a:pPr marL="514350" indent="-514350">
              <a:buAutoNum type="alphaLcParenR"/>
            </a:pPr>
            <a:r>
              <a:rPr lang="en-US" dirty="0" smtClean="0"/>
              <a:t>First </a:t>
            </a:r>
            <a:r>
              <a:rPr lang="en-US" dirty="0"/>
              <a:t>of all, paramecium stops feeding and attach to the substratum. </a:t>
            </a:r>
            <a:endParaRPr lang="en-US" dirty="0" smtClean="0"/>
          </a:p>
          <a:p>
            <a:pPr marL="514350" indent="-514350">
              <a:buAutoNum type="alphaLcParenR"/>
            </a:pPr>
            <a:r>
              <a:rPr lang="en-US" dirty="0" smtClean="0"/>
              <a:t>Cilia </a:t>
            </a:r>
            <a:r>
              <a:rPr lang="en-US" dirty="0"/>
              <a:t>and oral </a:t>
            </a:r>
            <a:r>
              <a:rPr lang="en-US" dirty="0" smtClean="0"/>
              <a:t>groove </a:t>
            </a:r>
            <a:r>
              <a:rPr lang="en-US" dirty="0"/>
              <a:t>becomes dis-functional and </a:t>
            </a:r>
            <a:r>
              <a:rPr lang="en-US" dirty="0" smtClean="0"/>
              <a:t>gradually </a:t>
            </a:r>
            <a:r>
              <a:rPr lang="en-US" dirty="0"/>
              <a:t>disappears </a:t>
            </a:r>
            <a:endParaRPr lang="en-US" dirty="0" smtClean="0"/>
          </a:p>
          <a:p>
            <a:pPr marL="514350" indent="-514350">
              <a:buAutoNum type="alphaLcParenR"/>
            </a:pPr>
            <a:r>
              <a:rPr lang="en-US" dirty="0" smtClean="0"/>
              <a:t>The </a:t>
            </a:r>
            <a:r>
              <a:rPr lang="en-US" dirty="0"/>
              <a:t>Micro- nucleus elongates and constrict and </a:t>
            </a:r>
            <a:r>
              <a:rPr lang="en-US" dirty="0" smtClean="0"/>
              <a:t>proceeds </a:t>
            </a:r>
            <a:r>
              <a:rPr lang="en-US" dirty="0"/>
              <a:t>through Mitotic </a:t>
            </a:r>
            <a:r>
              <a:rPr lang="en-US" dirty="0" smtClean="0"/>
              <a:t>division.</a:t>
            </a:r>
            <a:endParaRPr lang="en-US" dirty="0" smtClean="0"/>
          </a:p>
          <a:p>
            <a:pPr marL="514350" indent="-514350">
              <a:buAutoNum type="alphaLcParenR"/>
            </a:pPr>
            <a:r>
              <a:rPr lang="en-US" dirty="0" smtClean="0"/>
              <a:t>Similarly</a:t>
            </a:r>
            <a:r>
              <a:rPr lang="en-US" dirty="0"/>
              <a:t>, Macro nucleus elongates gradually, constrict at the Middle and proceed through amitotic division</a:t>
            </a:r>
            <a:r>
              <a:rPr lang="en-US" dirty="0" smtClean="0"/>
              <a:t>.</a:t>
            </a:r>
            <a:endParaRPr lang="en-US" dirty="0" smtClean="0"/>
          </a:p>
          <a:p>
            <a:pPr marL="514350" indent="-514350">
              <a:buAutoNum type="alphaLcParenR"/>
            </a:pPr>
            <a:r>
              <a:rPr lang="en-US" dirty="0" smtClean="0"/>
              <a:t>A </a:t>
            </a:r>
            <a:r>
              <a:rPr lang="en-US" dirty="0"/>
              <a:t>dividing constriction develops the middle of the </a:t>
            </a:r>
            <a:r>
              <a:rPr lang="en-US" dirty="0" smtClean="0"/>
              <a:t>mother's </a:t>
            </a:r>
            <a:r>
              <a:rPr lang="en-US" dirty="0"/>
              <a:t>body which progressively deepens inside. </a:t>
            </a:r>
            <a:endParaRPr lang="en-US" dirty="0" smtClean="0"/>
          </a:p>
          <a:p>
            <a:pPr marL="514350" indent="-514350">
              <a:buAutoNum type="alphaLcParenR"/>
            </a:pPr>
            <a:r>
              <a:rPr lang="en-US" dirty="0" smtClean="0"/>
              <a:t>Each </a:t>
            </a:r>
            <a:r>
              <a:rPr lang="en-US" dirty="0"/>
              <a:t>contractile vacuole divides unequally into two, the smaller daughter </a:t>
            </a:r>
            <a:r>
              <a:rPr lang="en-US" dirty="0" smtClean="0"/>
              <a:t>vacuoles move </a:t>
            </a:r>
            <a:r>
              <a:rPr lang="en-US" dirty="0"/>
              <a:t>apart towards the center</a:t>
            </a:r>
            <a:r>
              <a:rPr lang="en-US" dirty="0" smtClean="0"/>
              <a:t>.</a:t>
            </a:r>
            <a:endParaRPr lang="en-US" dirty="0" smtClean="0"/>
          </a:p>
          <a:p>
            <a:pPr marL="514350" indent="-514350">
              <a:buAutoNum type="alphaLcParenR"/>
            </a:pPr>
            <a:r>
              <a:rPr lang="en-US" dirty="0" smtClean="0"/>
              <a:t>Their </a:t>
            </a:r>
            <a:r>
              <a:rPr lang="en-US" dirty="0"/>
              <a:t>is </a:t>
            </a:r>
            <a:r>
              <a:rPr lang="en-US" dirty="0" smtClean="0"/>
              <a:t>an appearance </a:t>
            </a:r>
            <a:r>
              <a:rPr lang="en-US" dirty="0"/>
              <a:t>of oral </a:t>
            </a:r>
            <a:r>
              <a:rPr lang="en-US" dirty="0" smtClean="0"/>
              <a:t>groove </a:t>
            </a:r>
            <a:r>
              <a:rPr lang="en-US" dirty="0"/>
              <a:t>one in the anterior half and the other in the posterior half. </a:t>
            </a:r>
            <a:endParaRPr lang="en-US" dirty="0" smtClean="0"/>
          </a:p>
          <a:p>
            <a:pPr marL="514350" indent="-514350">
              <a:buAutoNum type="alphaLcParenR"/>
            </a:pPr>
            <a:r>
              <a:rPr lang="en-US" dirty="0" smtClean="0"/>
              <a:t>Now</a:t>
            </a:r>
            <a:r>
              <a:rPr lang="en-US" dirty="0"/>
              <a:t>, the gradually elongating </a:t>
            </a:r>
            <a:r>
              <a:rPr lang="en-US" dirty="0" smtClean="0"/>
              <a:t>micro </a:t>
            </a:r>
            <a:r>
              <a:rPr lang="en-US" dirty="0"/>
              <a:t>and </a:t>
            </a:r>
            <a:r>
              <a:rPr lang="en-US" dirty="0" smtClean="0"/>
              <a:t>macronuclei </a:t>
            </a:r>
            <a:r>
              <a:rPr lang="en-US" dirty="0"/>
              <a:t>constrict transversely at the middle and then each divides </a:t>
            </a:r>
            <a:r>
              <a:rPr lang="en-US" dirty="0" smtClean="0"/>
              <a:t>into two daughter nuclei.</a:t>
            </a:r>
            <a:endParaRPr lang="en-US" dirty="0" smtClean="0"/>
          </a:p>
          <a:p>
            <a:pPr marL="514350" indent="-514350">
              <a:buAutoNum type="alphaLcParenR"/>
            </a:pPr>
            <a:r>
              <a:rPr lang="en-US" dirty="0" smtClean="0"/>
              <a:t>Now </a:t>
            </a:r>
            <a:r>
              <a:rPr lang="en-US" dirty="0"/>
              <a:t>the constriction follow </a:t>
            </a:r>
            <a:r>
              <a:rPr lang="en-US" dirty="0" smtClean="0"/>
              <a:t>further </a:t>
            </a:r>
            <a:r>
              <a:rPr lang="en-US" dirty="0"/>
              <a:t>deepens inside until the cytoplasm is completely divided into two equal halves. </a:t>
            </a:r>
            <a:endParaRPr lang="en-US" dirty="0" smtClean="0"/>
          </a:p>
          <a:p>
            <a:pPr marL="514350" indent="-514350">
              <a:buAutoNum type="alphaLcParenR"/>
            </a:pPr>
            <a:r>
              <a:rPr lang="en-US" dirty="0" smtClean="0"/>
              <a:t>Thus</a:t>
            </a:r>
            <a:r>
              <a:rPr lang="en-US" dirty="0"/>
              <a:t>, two daughter paramecia, of equal size and </a:t>
            </a:r>
            <a:r>
              <a:rPr lang="en-US" dirty="0" smtClean="0"/>
              <a:t>the complete set of </a:t>
            </a:r>
            <a:r>
              <a:rPr lang="en-US" dirty="0"/>
              <a:t>all organelles are </a:t>
            </a:r>
            <a:r>
              <a:rPr lang="en-US" dirty="0" smtClean="0"/>
              <a:t>formed. </a:t>
            </a:r>
            <a:r>
              <a:rPr lang="en-US" dirty="0"/>
              <a:t>One formed from the anterior side </a:t>
            </a:r>
            <a:r>
              <a:rPr lang="en-US" dirty="0" smtClean="0"/>
              <a:t>is </a:t>
            </a:r>
            <a:r>
              <a:rPr lang="en-US" dirty="0" err="1"/>
              <a:t>protex</a:t>
            </a:r>
            <a:r>
              <a:rPr lang="en-US" dirty="0"/>
              <a:t> and the other formed from the posterior side </a:t>
            </a:r>
            <a:r>
              <a:rPr lang="en-US" dirty="0" smtClean="0"/>
              <a:t>is </a:t>
            </a:r>
            <a:r>
              <a:rPr lang="en-US" dirty="0" err="1" smtClean="0"/>
              <a:t>opisthe</a:t>
            </a:r>
            <a:endParaRPr lang="en-US" dirty="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1"/>
          <a:stretch>
            <a:fillRect/>
          </a:stretch>
        </p:blipFill>
        <p:spPr>
          <a:xfrm>
            <a:off x="1868129" y="1307862"/>
            <a:ext cx="7934632" cy="5054881"/>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465" y="108155"/>
            <a:ext cx="11029335" cy="884903"/>
          </a:xfrm>
        </p:spPr>
        <p:txBody>
          <a:bodyPr/>
          <a:lstStyle/>
          <a:p>
            <a:r>
              <a:rPr lang="en-US" dirty="0" smtClean="0"/>
              <a:t>Sexual reproduction </a:t>
            </a:r>
            <a:endParaRPr lang="en-US" dirty="0"/>
          </a:p>
        </p:txBody>
      </p:sp>
      <p:sp>
        <p:nvSpPr>
          <p:cNvPr id="3" name="Content Placeholder 2"/>
          <p:cNvSpPr>
            <a:spLocks noGrp="1"/>
          </p:cNvSpPr>
          <p:nvPr>
            <p:ph idx="1"/>
          </p:nvPr>
        </p:nvSpPr>
        <p:spPr>
          <a:xfrm>
            <a:off x="324465" y="993058"/>
            <a:ext cx="11867535" cy="5183906"/>
          </a:xfrm>
        </p:spPr>
        <p:txBody>
          <a:bodyPr/>
          <a:lstStyle/>
          <a:p>
            <a:r>
              <a:rPr lang="en-US" dirty="0" smtClean="0"/>
              <a:t>It reproduce sexually by nuclear reorganization such as conjugation, autogamy etc.</a:t>
            </a:r>
            <a:endParaRPr lang="en-US" dirty="0" smtClean="0"/>
          </a:p>
          <a:p>
            <a:pPr marL="0" indent="0">
              <a:buNone/>
            </a:pPr>
            <a:r>
              <a:rPr lang="en-US" dirty="0" smtClean="0"/>
              <a:t>1. Conjugation:</a:t>
            </a:r>
            <a:endParaRPr lang="en-US" dirty="0" smtClean="0"/>
          </a:p>
          <a:p>
            <a:r>
              <a:rPr lang="en-US" dirty="0"/>
              <a:t>If reproduction occur only during </a:t>
            </a:r>
            <a:r>
              <a:rPr lang="en-US" dirty="0" smtClean="0"/>
              <a:t>unfavorable </a:t>
            </a:r>
            <a:r>
              <a:rPr lang="en-US" dirty="0"/>
              <a:t>condition on </a:t>
            </a:r>
            <a:r>
              <a:rPr lang="en-US" dirty="0" smtClean="0"/>
              <a:t>when </a:t>
            </a:r>
            <a:r>
              <a:rPr lang="en-US" dirty="0"/>
              <a:t>failure to undergo </a:t>
            </a:r>
            <a:r>
              <a:rPr lang="en-US" dirty="0" smtClean="0"/>
              <a:t>transverse binary fission.</a:t>
            </a:r>
            <a:endParaRPr lang="en-US" dirty="0" smtClean="0"/>
          </a:p>
          <a:p>
            <a:r>
              <a:rPr lang="en-US" dirty="0" smtClean="0"/>
              <a:t> </a:t>
            </a:r>
            <a:r>
              <a:rPr lang="en-US" dirty="0"/>
              <a:t>It is the sexual process in which two individuals </a:t>
            </a:r>
            <a:r>
              <a:rPr lang="en-US" dirty="0" smtClean="0"/>
              <a:t>temporary adhere </a:t>
            </a:r>
            <a:r>
              <a:rPr lang="en-US" dirty="0"/>
              <a:t>and exchange their nuclear </a:t>
            </a:r>
            <a:r>
              <a:rPr lang="en-US" dirty="0" smtClean="0"/>
              <a:t>materials. </a:t>
            </a:r>
            <a:r>
              <a:rPr lang="en-US" dirty="0"/>
              <a:t>During this process following </a:t>
            </a:r>
            <a:r>
              <a:rPr lang="en-US" dirty="0" smtClean="0"/>
              <a:t>events occurs:</a:t>
            </a:r>
            <a:endParaRPr lang="en-US" dirty="0" smtClean="0"/>
          </a:p>
          <a:p>
            <a:pPr marL="0" indent="0">
              <a:buNone/>
            </a:pPr>
            <a:r>
              <a:rPr lang="en-US" dirty="0" smtClean="0"/>
              <a:t> </a:t>
            </a:r>
            <a:r>
              <a:rPr lang="en-US" dirty="0" err="1"/>
              <a:t>i</a:t>
            </a:r>
            <a:r>
              <a:rPr lang="en-US" dirty="0"/>
              <a:t>) The two paramecium comes close to each other and get attached from the side of oral grooves by some sticky substances. The </a:t>
            </a:r>
            <a:r>
              <a:rPr lang="en-US" dirty="0" smtClean="0"/>
              <a:t>paramecium </a:t>
            </a:r>
            <a:r>
              <a:rPr lang="en-US" dirty="0"/>
              <a:t>that takes part in conjugation are called </a:t>
            </a:r>
            <a:r>
              <a:rPr lang="en-US" dirty="0" smtClean="0"/>
              <a:t>conjugant. </a:t>
            </a:r>
            <a:endParaRPr lang="en-US" dirty="0" smtClean="0"/>
          </a:p>
          <a:p>
            <a:pPr marL="0" indent="0">
              <a:buNone/>
            </a:pPr>
            <a:r>
              <a:rPr lang="en-US" dirty="0" smtClean="0"/>
              <a:t>ii</a:t>
            </a:r>
            <a:r>
              <a:rPr lang="en-US" dirty="0"/>
              <a:t>) At the point of attachment pellicle degenerates to form </a:t>
            </a:r>
            <a:r>
              <a:rPr lang="en-US" dirty="0" smtClean="0"/>
              <a:t>a cytoplasmic bridge. </a:t>
            </a: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969" y="402956"/>
            <a:ext cx="11546238" cy="6106332"/>
          </a:xfrm>
        </p:spPr>
        <p:txBody>
          <a:bodyPr/>
          <a:lstStyle/>
          <a:p>
            <a:pPr marL="0" indent="0">
              <a:buNone/>
            </a:pPr>
            <a:r>
              <a:rPr lang="en-US" dirty="0" smtClean="0"/>
              <a:t>iii) </a:t>
            </a:r>
            <a:r>
              <a:rPr lang="en-US" dirty="0"/>
              <a:t>After the formation of </a:t>
            </a:r>
            <a:r>
              <a:rPr lang="en-US" dirty="0" smtClean="0"/>
              <a:t>the cytoplasmic </a:t>
            </a:r>
            <a:r>
              <a:rPr lang="en-US" dirty="0"/>
              <a:t>bridge, the m</a:t>
            </a:r>
            <a:r>
              <a:rPr lang="en-US" dirty="0" smtClean="0"/>
              <a:t>acronucleus </a:t>
            </a:r>
            <a:r>
              <a:rPr lang="en-US" dirty="0"/>
              <a:t>of each conjugant starts to disappear. </a:t>
            </a:r>
            <a:endParaRPr lang="en-US" dirty="0" smtClean="0"/>
          </a:p>
          <a:p>
            <a:pPr marL="0" indent="0">
              <a:buNone/>
            </a:pPr>
            <a:r>
              <a:rPr lang="en-US" dirty="0" smtClean="0"/>
              <a:t>iv</a:t>
            </a:r>
            <a:r>
              <a:rPr lang="en-US" dirty="0"/>
              <a:t>) The </a:t>
            </a:r>
            <a:r>
              <a:rPr lang="en-US" dirty="0" smtClean="0"/>
              <a:t>micronucleus </a:t>
            </a:r>
            <a:r>
              <a:rPr lang="en-US" dirty="0"/>
              <a:t>undergo </a:t>
            </a:r>
            <a:r>
              <a:rPr lang="en-US" dirty="0" smtClean="0"/>
              <a:t>meiosis division, forming </a:t>
            </a:r>
            <a:r>
              <a:rPr lang="en-US" dirty="0"/>
              <a:t>four nuclei in each conjugant. </a:t>
            </a:r>
            <a:endParaRPr lang="en-US" dirty="0" smtClean="0"/>
          </a:p>
          <a:p>
            <a:pPr marL="0" indent="0">
              <a:buNone/>
            </a:pPr>
            <a:r>
              <a:rPr lang="en-US" dirty="0" smtClean="0"/>
              <a:t>v</a:t>
            </a:r>
            <a:r>
              <a:rPr lang="en-US" dirty="0"/>
              <a:t>) In each conjugant, out of four nuclei, 3 nuclei </a:t>
            </a:r>
            <a:r>
              <a:rPr lang="en-US" dirty="0" smtClean="0"/>
              <a:t>degenerates </a:t>
            </a:r>
            <a:r>
              <a:rPr lang="en-US" dirty="0"/>
              <a:t>and only one remain functional. </a:t>
            </a:r>
            <a:endParaRPr lang="en-US" dirty="0" smtClean="0"/>
          </a:p>
          <a:p>
            <a:pPr marL="0" indent="0">
              <a:buNone/>
            </a:pPr>
            <a:r>
              <a:rPr lang="en-US" dirty="0" smtClean="0"/>
              <a:t>vi) </a:t>
            </a:r>
            <a:r>
              <a:rPr lang="en-US" dirty="0"/>
              <a:t>The remaining one functional nucleus undergoes </a:t>
            </a:r>
            <a:r>
              <a:rPr lang="en-US" dirty="0" smtClean="0"/>
              <a:t>mitotic </a:t>
            </a:r>
            <a:r>
              <a:rPr lang="en-US" dirty="0"/>
              <a:t>cell division, to produce two nuclei, one is larger and another is smaller in shape. </a:t>
            </a:r>
            <a:endParaRPr lang="en-US" dirty="0" smtClean="0"/>
          </a:p>
          <a:p>
            <a:pPr marL="0" indent="0">
              <a:buNone/>
            </a:pPr>
            <a:r>
              <a:rPr lang="en-US" dirty="0" smtClean="0"/>
              <a:t>vii</a:t>
            </a:r>
            <a:r>
              <a:rPr lang="en-US" dirty="0"/>
              <a:t>) </a:t>
            </a:r>
            <a:r>
              <a:rPr lang="en-US" dirty="0" smtClean="0"/>
              <a:t>Smaller nucleus </a:t>
            </a:r>
            <a:r>
              <a:rPr lang="en-US" dirty="0"/>
              <a:t>at each conjugant </a:t>
            </a:r>
            <a:r>
              <a:rPr lang="en-US" dirty="0" smtClean="0"/>
              <a:t>migrates</a:t>
            </a:r>
            <a:r>
              <a:rPr lang="en-US" dirty="0"/>
              <a:t>, although the </a:t>
            </a:r>
            <a:r>
              <a:rPr lang="en-US" dirty="0" smtClean="0"/>
              <a:t>cytoplas</a:t>
            </a:r>
            <a:r>
              <a:rPr lang="en-US" dirty="0"/>
              <a:t>m</a:t>
            </a:r>
            <a:r>
              <a:rPr lang="en-US" dirty="0" smtClean="0"/>
              <a:t>ic </a:t>
            </a:r>
            <a:r>
              <a:rPr lang="en-US" dirty="0"/>
              <a:t>bridge, which is called </a:t>
            </a:r>
            <a:r>
              <a:rPr lang="en-US" dirty="0" smtClean="0"/>
              <a:t>the migratory </a:t>
            </a:r>
            <a:r>
              <a:rPr lang="en-US" dirty="0"/>
              <a:t>nucleus </a:t>
            </a:r>
            <a:r>
              <a:rPr lang="en-US" dirty="0" smtClean="0"/>
              <a:t>or </a:t>
            </a:r>
            <a:r>
              <a:rPr lang="en-US" dirty="0"/>
              <a:t>male </a:t>
            </a:r>
            <a:r>
              <a:rPr lang="en-US" dirty="0" err="1"/>
              <a:t>pronucleus</a:t>
            </a:r>
            <a:r>
              <a:rPr lang="en-US" dirty="0"/>
              <a:t> and larger </a:t>
            </a:r>
            <a:r>
              <a:rPr lang="en-US" dirty="0" smtClean="0"/>
              <a:t>nuclei </a:t>
            </a:r>
            <a:r>
              <a:rPr lang="en-US" dirty="0"/>
              <a:t>remains stationary, which is Called female </a:t>
            </a:r>
            <a:r>
              <a:rPr lang="en-US" dirty="0" err="1"/>
              <a:t>pronucleus</a:t>
            </a:r>
            <a:r>
              <a:rPr lang="en-US" dirty="0"/>
              <a:t>. </a:t>
            </a:r>
            <a:endParaRPr lang="en-US" dirty="0" smtClean="0"/>
          </a:p>
          <a:p>
            <a:pPr marL="0" indent="0">
              <a:buNone/>
            </a:pPr>
            <a:r>
              <a:rPr lang="en-US" dirty="0" smtClean="0"/>
              <a:t>viii</a:t>
            </a:r>
            <a:r>
              <a:rPr lang="en-US" dirty="0"/>
              <a:t>) Now, </a:t>
            </a:r>
            <a:r>
              <a:rPr lang="en-US" dirty="0" smtClean="0"/>
              <a:t>male </a:t>
            </a:r>
            <a:r>
              <a:rPr lang="en-US" dirty="0" err="1"/>
              <a:t>pronucleus</a:t>
            </a:r>
            <a:r>
              <a:rPr lang="en-US" dirty="0"/>
              <a:t> fuses with female </a:t>
            </a:r>
            <a:r>
              <a:rPr lang="en-US" dirty="0" err="1" smtClean="0"/>
              <a:t>pronucleus</a:t>
            </a:r>
            <a:r>
              <a:rPr lang="en-US" dirty="0" smtClean="0"/>
              <a:t> </a:t>
            </a:r>
            <a:r>
              <a:rPr lang="en-US" dirty="0"/>
              <a:t>and </a:t>
            </a:r>
            <a:r>
              <a:rPr lang="en-US" dirty="0" smtClean="0"/>
              <a:t>forms </a:t>
            </a:r>
            <a:r>
              <a:rPr lang="en-US" dirty="0"/>
              <a:t>zygote in each conjugant.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953" y="340963"/>
            <a:ext cx="10919847" cy="5836000"/>
          </a:xfrm>
        </p:spPr>
        <p:txBody>
          <a:bodyPr>
            <a:normAutofit/>
          </a:bodyPr>
          <a:lstStyle/>
          <a:p>
            <a:pPr marL="0" indent="0">
              <a:buNone/>
            </a:pPr>
            <a:r>
              <a:rPr lang="en-US" dirty="0"/>
              <a:t>ix) Now, two paramecium </a:t>
            </a:r>
            <a:r>
              <a:rPr lang="en-US" dirty="0" smtClean="0"/>
              <a:t>separate </a:t>
            </a:r>
            <a:r>
              <a:rPr lang="en-US" dirty="0"/>
              <a:t>from each other and are called </a:t>
            </a:r>
            <a:r>
              <a:rPr lang="en-US" dirty="0" err="1"/>
              <a:t>exconjugants</a:t>
            </a:r>
            <a:r>
              <a:rPr lang="en-US" dirty="0"/>
              <a:t>. </a:t>
            </a:r>
            <a:endParaRPr lang="en-US" dirty="0" smtClean="0"/>
          </a:p>
          <a:p>
            <a:pPr marL="0" indent="0">
              <a:buNone/>
            </a:pPr>
            <a:r>
              <a:rPr lang="en-US" dirty="0" smtClean="0"/>
              <a:t>x) </a:t>
            </a:r>
            <a:r>
              <a:rPr lang="en-US" dirty="0"/>
              <a:t>In each conjugant, the zygote undergoes three mitotic division to produce 8 </a:t>
            </a:r>
            <a:r>
              <a:rPr lang="en-US" dirty="0" smtClean="0"/>
              <a:t>nuclei</a:t>
            </a:r>
            <a:endParaRPr lang="en-US" dirty="0" smtClean="0"/>
          </a:p>
          <a:p>
            <a:pPr marL="0" indent="0">
              <a:buNone/>
            </a:pPr>
            <a:r>
              <a:rPr lang="en-US" dirty="0" smtClean="0"/>
              <a:t>xi</a:t>
            </a:r>
            <a:r>
              <a:rPr lang="en-US" dirty="0"/>
              <a:t>) </a:t>
            </a:r>
            <a:r>
              <a:rPr lang="en-US" dirty="0" smtClean="0"/>
              <a:t>Out </a:t>
            </a:r>
            <a:r>
              <a:rPr lang="en-US" dirty="0"/>
              <a:t>of 8 nuclei, 4 become larger </a:t>
            </a:r>
            <a:r>
              <a:rPr lang="en-US" dirty="0" smtClean="0"/>
              <a:t>called </a:t>
            </a:r>
            <a:r>
              <a:rPr lang="en-US" dirty="0"/>
              <a:t>m</a:t>
            </a:r>
            <a:r>
              <a:rPr lang="en-US" dirty="0" smtClean="0"/>
              <a:t>acronuclei </a:t>
            </a:r>
            <a:r>
              <a:rPr lang="en-US" dirty="0"/>
              <a:t>and 4 become smaller called </a:t>
            </a:r>
            <a:r>
              <a:rPr lang="en-US" dirty="0" smtClean="0"/>
              <a:t>micronuclei</a:t>
            </a:r>
            <a:r>
              <a:rPr lang="en-US" dirty="0"/>
              <a:t>. </a:t>
            </a:r>
            <a:endParaRPr lang="en-US" dirty="0" smtClean="0"/>
          </a:p>
          <a:p>
            <a:pPr marL="0" indent="0">
              <a:buNone/>
            </a:pPr>
            <a:r>
              <a:rPr lang="en-US" dirty="0" smtClean="0"/>
              <a:t>xii</a:t>
            </a:r>
            <a:r>
              <a:rPr lang="en-US" dirty="0"/>
              <a:t>) </a:t>
            </a:r>
            <a:r>
              <a:rPr lang="en-US" dirty="0" smtClean="0"/>
              <a:t>Out </a:t>
            </a:r>
            <a:r>
              <a:rPr lang="en-US" dirty="0"/>
              <a:t>of four micronuclei 3 degenerates and one remains functional</a:t>
            </a:r>
            <a:r>
              <a:rPr lang="en-US" dirty="0" smtClean="0"/>
              <a:t>.</a:t>
            </a:r>
            <a:endParaRPr lang="en-US" dirty="0" smtClean="0"/>
          </a:p>
          <a:p>
            <a:pPr marL="0" indent="0">
              <a:buNone/>
            </a:pPr>
            <a:r>
              <a:rPr lang="en-US" dirty="0" smtClean="0"/>
              <a:t>xiii</a:t>
            </a:r>
            <a:r>
              <a:rPr lang="en-US" dirty="0"/>
              <a:t>) </a:t>
            </a:r>
            <a:r>
              <a:rPr lang="en-US" dirty="0" smtClean="0"/>
              <a:t>The </a:t>
            </a:r>
            <a:r>
              <a:rPr lang="en-US" dirty="0"/>
              <a:t>functional </a:t>
            </a:r>
            <a:r>
              <a:rPr lang="en-US" dirty="0" smtClean="0"/>
              <a:t>Micronuclei </a:t>
            </a:r>
            <a:r>
              <a:rPr lang="en-US" dirty="0"/>
              <a:t>in each conjugant divide into </a:t>
            </a:r>
            <a:r>
              <a:rPr lang="en-US" dirty="0" smtClean="0"/>
              <a:t>two. </a:t>
            </a:r>
            <a:r>
              <a:rPr lang="en-US" dirty="0"/>
              <a:t>And two conjugants are divided by binary f</a:t>
            </a:r>
            <a:r>
              <a:rPr lang="en-US" dirty="0" smtClean="0"/>
              <a:t>ission into </a:t>
            </a:r>
            <a:r>
              <a:rPr lang="en-US" dirty="0"/>
              <a:t>two daughter paramecium. </a:t>
            </a:r>
            <a:r>
              <a:rPr lang="en-US" dirty="0" smtClean="0"/>
              <a:t>Again </a:t>
            </a:r>
            <a:r>
              <a:rPr lang="en-US" dirty="0"/>
              <a:t>the </a:t>
            </a:r>
            <a:r>
              <a:rPr lang="en-US" dirty="0" smtClean="0"/>
              <a:t>micronuclei </a:t>
            </a:r>
            <a:r>
              <a:rPr lang="en-US" dirty="0"/>
              <a:t>of two daughter paramecium divided into two having one </a:t>
            </a:r>
            <a:r>
              <a:rPr lang="en-US" dirty="0" smtClean="0"/>
              <a:t>macro </a:t>
            </a:r>
            <a:r>
              <a:rPr lang="en-US" dirty="0"/>
              <a:t>and one </a:t>
            </a:r>
            <a:r>
              <a:rPr lang="en-US" dirty="0" smtClean="0"/>
              <a:t>Micronucleus and </a:t>
            </a:r>
            <a:r>
              <a:rPr lang="en-US" dirty="0"/>
              <a:t>later paramecium divide again produce 8 </a:t>
            </a:r>
            <a:r>
              <a:rPr lang="en-US" dirty="0" smtClean="0"/>
              <a:t>paramecium.</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3363132" y="252872"/>
            <a:ext cx="4974956" cy="6322517"/>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Significance of conjugation</a:t>
            </a:r>
            <a:endParaRPr lang="en-US" dirty="0"/>
          </a:p>
        </p:txBody>
      </p:sp>
      <p:sp>
        <p:nvSpPr>
          <p:cNvPr id="3" name="Content Placeholder 2"/>
          <p:cNvSpPr>
            <a:spLocks noGrp="1"/>
          </p:cNvSpPr>
          <p:nvPr>
            <p:ph idx="1"/>
          </p:nvPr>
        </p:nvSpPr>
        <p:spPr/>
        <p:txBody>
          <a:bodyPr/>
          <a:lstStyle/>
          <a:p>
            <a:pPr marL="0" indent="0">
              <a:buNone/>
            </a:pPr>
            <a:r>
              <a:rPr lang="en-US" dirty="0" smtClean="0"/>
              <a:t>a</a:t>
            </a:r>
            <a:r>
              <a:rPr lang="en-US" dirty="0"/>
              <a:t>) </a:t>
            </a:r>
            <a:r>
              <a:rPr lang="en-US" dirty="0" smtClean="0"/>
              <a:t>Rejuvenation </a:t>
            </a:r>
            <a:endParaRPr lang="en-US" dirty="0" smtClean="0"/>
          </a:p>
          <a:p>
            <a:pPr marL="0" indent="0">
              <a:buNone/>
            </a:pPr>
            <a:r>
              <a:rPr lang="en-US" dirty="0" smtClean="0"/>
              <a:t> </a:t>
            </a:r>
            <a:r>
              <a:rPr lang="en-US" dirty="0"/>
              <a:t>Due to conjugation, a </a:t>
            </a:r>
            <a:r>
              <a:rPr lang="en-US" dirty="0" smtClean="0"/>
              <a:t>weak </a:t>
            </a:r>
            <a:r>
              <a:rPr lang="en-US" dirty="0"/>
              <a:t>and old paramecium becomes young, viable. and </a:t>
            </a:r>
            <a:r>
              <a:rPr lang="en-US" dirty="0" smtClean="0"/>
              <a:t>energetic.</a:t>
            </a:r>
            <a:endParaRPr lang="en-US" dirty="0" smtClean="0"/>
          </a:p>
          <a:p>
            <a:pPr marL="0" indent="0">
              <a:buNone/>
            </a:pPr>
            <a:r>
              <a:rPr lang="en-US" dirty="0" smtClean="0"/>
              <a:t> </a:t>
            </a:r>
            <a:r>
              <a:rPr lang="en-US" dirty="0"/>
              <a:t>b) </a:t>
            </a:r>
            <a:r>
              <a:rPr lang="en-US" dirty="0" smtClean="0"/>
              <a:t>Immortality </a:t>
            </a:r>
            <a:r>
              <a:rPr lang="en-US" dirty="0"/>
              <a:t>- Due to conjugation, there is no natural death of </a:t>
            </a:r>
            <a:r>
              <a:rPr lang="en-US" dirty="0" err="1" smtClean="0"/>
              <a:t>рагamecium</a:t>
            </a:r>
            <a:r>
              <a:rPr lang="en-US" dirty="0" smtClean="0"/>
              <a:t> </a:t>
            </a:r>
            <a:r>
              <a:rPr lang="en-US" dirty="0"/>
              <a:t>forever. Therefore, </a:t>
            </a:r>
            <a:r>
              <a:rPr lang="en-US" dirty="0" smtClean="0"/>
              <a:t>paramecium </a:t>
            </a:r>
            <a:r>
              <a:rPr lang="en-US" dirty="0"/>
              <a:t>never gets old. </a:t>
            </a:r>
            <a:endParaRPr lang="en-US" dirty="0" smtClean="0"/>
          </a:p>
          <a:p>
            <a:pPr marL="0" indent="0">
              <a:buNone/>
            </a:pPr>
            <a:r>
              <a:rPr lang="en-US" dirty="0" smtClean="0"/>
              <a:t>c) </a:t>
            </a:r>
            <a:r>
              <a:rPr lang="en-US" dirty="0"/>
              <a:t>Genetic </a:t>
            </a:r>
            <a:r>
              <a:rPr lang="en-US" dirty="0" err="1" smtClean="0"/>
              <a:t>vigour</a:t>
            </a:r>
            <a:r>
              <a:rPr lang="en-US" dirty="0" smtClean="0"/>
              <a:t> </a:t>
            </a:r>
            <a:r>
              <a:rPr lang="en-US" dirty="0"/>
              <a:t>and </a:t>
            </a:r>
            <a:r>
              <a:rPr lang="en-US" dirty="0" smtClean="0"/>
              <a:t>adaptability</a:t>
            </a:r>
            <a:endParaRPr lang="en-US" dirty="0" smtClean="0"/>
          </a:p>
          <a:p>
            <a:pPr marL="0" indent="0">
              <a:buNone/>
            </a:pPr>
            <a:r>
              <a:rPr lang="en-US" dirty="0" smtClean="0"/>
              <a:t> </a:t>
            </a:r>
            <a:r>
              <a:rPr lang="en-US" dirty="0"/>
              <a:t>Mutual transfer of hereditary m</a:t>
            </a:r>
            <a:r>
              <a:rPr lang="en-US" dirty="0" smtClean="0"/>
              <a:t>aterials </a:t>
            </a:r>
            <a:r>
              <a:rPr lang="en-US" dirty="0"/>
              <a:t>between conjugates brings about useful variations in their progeny suitable for the new and changing environment.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t>→ Photosynthetic </a:t>
            </a:r>
            <a:r>
              <a:rPr lang="en-US" dirty="0" err="1" smtClean="0"/>
              <a:t>protistans</a:t>
            </a:r>
            <a:r>
              <a:rPr lang="en-US" dirty="0" smtClean="0"/>
              <a:t> </a:t>
            </a:r>
            <a:endParaRPr lang="en-US" dirty="0" smtClean="0"/>
          </a:p>
        </p:txBody>
      </p:sp>
      <p:sp>
        <p:nvSpPr>
          <p:cNvPr id="3" name="Content Placeholder 2"/>
          <p:cNvSpPr>
            <a:spLocks noGrp="1"/>
          </p:cNvSpPr>
          <p:nvPr>
            <p:ph idx="1"/>
          </p:nvPr>
        </p:nvSpPr>
        <p:spPr/>
        <p:txBody>
          <a:bodyPr>
            <a:normAutofit/>
          </a:bodyPr>
          <a:lstStyle/>
          <a:p>
            <a:r>
              <a:rPr lang="en-US" dirty="0" smtClean="0"/>
              <a:t>They are algae like </a:t>
            </a:r>
            <a:r>
              <a:rPr lang="en-US" dirty="0" err="1" smtClean="0"/>
              <a:t>protistians</a:t>
            </a:r>
            <a:r>
              <a:rPr lang="en-US" dirty="0" smtClean="0"/>
              <a:t> as their mode of nutrition is photosynthetic. Examples: Euglena, golden brown algae etc.</a:t>
            </a: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a:t>Autogamy</a:t>
            </a:r>
            <a:endParaRPr lang="en-US" dirty="0"/>
          </a:p>
        </p:txBody>
      </p:sp>
      <p:sp>
        <p:nvSpPr>
          <p:cNvPr id="3" name="Content Placeholder 2"/>
          <p:cNvSpPr>
            <a:spLocks noGrp="1"/>
          </p:cNvSpPr>
          <p:nvPr>
            <p:ph idx="1"/>
          </p:nvPr>
        </p:nvSpPr>
        <p:spPr/>
        <p:txBody>
          <a:bodyPr/>
          <a:lstStyle/>
          <a:p>
            <a:r>
              <a:rPr lang="en-US" dirty="0"/>
              <a:t>It is a sexual reproduction in which conjugation takes place without exchange of </a:t>
            </a:r>
            <a:r>
              <a:rPr lang="en-US" dirty="0" smtClean="0"/>
              <a:t>nuclei </a:t>
            </a:r>
            <a:r>
              <a:rPr lang="en-US" dirty="0"/>
              <a:t>between two conjugants instead fusion of two nuclei of same individual takes place</a:t>
            </a:r>
            <a:r>
              <a:rPr lang="en-US"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Cytogamy</a:t>
            </a:r>
            <a:endParaRPr lang="en-US" dirty="0"/>
          </a:p>
        </p:txBody>
      </p:sp>
      <p:sp>
        <p:nvSpPr>
          <p:cNvPr id="3" name="Content Placeholder 2"/>
          <p:cNvSpPr>
            <a:spLocks noGrp="1"/>
          </p:cNvSpPr>
          <p:nvPr>
            <p:ph idx="1"/>
          </p:nvPr>
        </p:nvSpPr>
        <p:spPr/>
        <p:txBody>
          <a:bodyPr/>
          <a:lstStyle/>
          <a:p>
            <a:r>
              <a:rPr lang="en-US" dirty="0" err="1"/>
              <a:t>Cytogamy</a:t>
            </a:r>
            <a:r>
              <a:rPr lang="en-US" dirty="0"/>
              <a:t> is also considered as a sexual reproduction. In this method the whole process resembles conjugation but in this type of </a:t>
            </a:r>
            <a:r>
              <a:rPr lang="en-US" dirty="0" smtClean="0"/>
              <a:t>reproduction, </a:t>
            </a:r>
            <a:r>
              <a:rPr lang="en-US" dirty="0"/>
              <a:t>the fusion of m</a:t>
            </a:r>
            <a:r>
              <a:rPr lang="en-US" dirty="0" smtClean="0"/>
              <a:t>ale </a:t>
            </a:r>
            <a:r>
              <a:rPr lang="en-US" dirty="0"/>
              <a:t>and female pro-nuclei of the </a:t>
            </a:r>
            <a:r>
              <a:rPr lang="en-US" dirty="0" smtClean="0"/>
              <a:t>same </a:t>
            </a:r>
            <a:r>
              <a:rPr lang="en-US" dirty="0"/>
              <a:t>conjugant takes place instead of exchange of male </a:t>
            </a:r>
            <a:r>
              <a:rPr lang="en-US" dirty="0" err="1" smtClean="0"/>
              <a:t>pronuclei</a:t>
            </a:r>
            <a:r>
              <a:rPr lang="en-US" dirty="0" smtClean="0"/>
              <a:t> </a:t>
            </a:r>
            <a:r>
              <a:rPr lang="en-US" dirty="0"/>
              <a:t>between two conjugants.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1"/>
          <a:stretch>
            <a:fillRect/>
          </a:stretch>
        </p:blipFill>
        <p:spPr>
          <a:xfrm>
            <a:off x="1866578" y="1279548"/>
            <a:ext cx="6705829" cy="4351338"/>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1"/>
          <a:stretch>
            <a:fillRect/>
          </a:stretch>
        </p:blipFill>
        <p:spPr>
          <a:xfrm>
            <a:off x="2028137" y="1825625"/>
            <a:ext cx="8135726" cy="4351338"/>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1"/>
          <a:stretch>
            <a:fillRect/>
          </a:stretch>
        </p:blipFill>
        <p:spPr>
          <a:xfrm>
            <a:off x="2739758" y="1825625"/>
            <a:ext cx="6712483" cy="435133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t>→protozoans </a:t>
            </a:r>
            <a:r>
              <a:rPr lang="en-US" dirty="0" err="1" smtClean="0"/>
              <a:t>protistans</a:t>
            </a:r>
            <a:r>
              <a:rPr lang="en-US" dirty="0" smtClean="0"/>
              <a:t> </a:t>
            </a:r>
            <a:endParaRPr lang="en-US" dirty="0" smtClean="0"/>
          </a:p>
        </p:txBody>
      </p:sp>
      <p:sp>
        <p:nvSpPr>
          <p:cNvPr id="3" name="Content Placeholder 2"/>
          <p:cNvSpPr>
            <a:spLocks noGrp="1"/>
          </p:cNvSpPr>
          <p:nvPr>
            <p:ph idx="1"/>
          </p:nvPr>
        </p:nvSpPr>
        <p:spPr>
          <a:xfrm>
            <a:off x="688258" y="1366684"/>
            <a:ext cx="10665542" cy="4810279"/>
          </a:xfrm>
        </p:spPr>
        <p:txBody>
          <a:bodyPr>
            <a:normAutofit lnSpcReduction="10000"/>
          </a:bodyPr>
          <a:lstStyle/>
          <a:p>
            <a:r>
              <a:rPr lang="en-US" dirty="0" smtClean="0"/>
              <a:t>They are simple acellular or unicellular organisms and their body is naked or covered by pellicle. </a:t>
            </a:r>
            <a:endParaRPr lang="en-US" dirty="0" smtClean="0"/>
          </a:p>
          <a:p>
            <a:r>
              <a:rPr lang="en-US" dirty="0" smtClean="0"/>
              <a:t>They have </a:t>
            </a:r>
            <a:r>
              <a:rPr lang="en-US" dirty="0" err="1" smtClean="0"/>
              <a:t>locomotory</a:t>
            </a:r>
            <a:r>
              <a:rPr lang="en-US" dirty="0" smtClean="0"/>
              <a:t> organelles like pseudopodia, cilia or flagella while in some, </a:t>
            </a:r>
            <a:r>
              <a:rPr lang="en-US" dirty="0" err="1" smtClean="0"/>
              <a:t>locomotory</a:t>
            </a:r>
            <a:r>
              <a:rPr lang="en-US" dirty="0" smtClean="0"/>
              <a:t> organelles are absent.</a:t>
            </a:r>
            <a:endParaRPr lang="en-US" dirty="0" smtClean="0"/>
          </a:p>
          <a:p>
            <a:r>
              <a:rPr lang="en-US" dirty="0" smtClean="0"/>
              <a:t> Nutrition may be Holozoic (animal like) Saprozoic (feed on the decomposed matter) or parasitic ( derive food from hosts).</a:t>
            </a:r>
            <a:endParaRPr lang="en-US" dirty="0" smtClean="0"/>
          </a:p>
          <a:p>
            <a:r>
              <a:rPr lang="en-US" dirty="0" smtClean="0"/>
              <a:t>Respiration and excretion occurs through general body surface by diffusion. But in some excretion occurs through a temporary opening or through a permanent pore called </a:t>
            </a:r>
            <a:r>
              <a:rPr lang="en-US" dirty="0" err="1" smtClean="0"/>
              <a:t>cytopyge</a:t>
            </a:r>
            <a:r>
              <a:rPr lang="en-US" dirty="0" smtClean="0"/>
              <a:t>.</a:t>
            </a:r>
            <a:endParaRPr lang="en-US" dirty="0" smtClean="0"/>
          </a:p>
          <a:p>
            <a:r>
              <a:rPr lang="en-US" dirty="0" smtClean="0"/>
              <a:t>Asexual reproduction occurs by binary and multiple fission, budding or sporulation and sexual reproduction takes place by conjugation.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Slime </a:t>
            </a:r>
            <a:r>
              <a:rPr lang="en-US" dirty="0" err="1" smtClean="0"/>
              <a:t>moulds</a:t>
            </a:r>
            <a:r>
              <a:rPr lang="en-US" dirty="0" smtClean="0"/>
              <a:t> </a:t>
            </a:r>
            <a:r>
              <a:rPr lang="en-US" dirty="0" err="1" smtClean="0"/>
              <a:t>protistans</a:t>
            </a:r>
            <a:r>
              <a:rPr lang="en-US" dirty="0" smtClean="0"/>
              <a:t> (</a:t>
            </a:r>
            <a:r>
              <a:rPr lang="en-US" dirty="0" err="1" smtClean="0"/>
              <a:t>Myxomy</a:t>
            </a:r>
            <a:r>
              <a:rPr lang="en-US" dirty="0" smtClean="0"/>
              <a:t> </a:t>
            </a:r>
            <a:r>
              <a:rPr lang="en-US" dirty="0" err="1" smtClean="0"/>
              <a:t>cophyta</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They </a:t>
            </a:r>
            <a:r>
              <a:rPr lang="en-US" dirty="0"/>
              <a:t>have the characteristics of both - animals and fungi and hence called </a:t>
            </a:r>
            <a:r>
              <a:rPr lang="en-US" dirty="0" err="1"/>
              <a:t>protistans</a:t>
            </a:r>
            <a:r>
              <a:rPr lang="en-US" dirty="0"/>
              <a:t> fungi</a:t>
            </a:r>
            <a:r>
              <a:rPr lang="en-US" dirty="0" smtClean="0"/>
              <a:t>.</a:t>
            </a:r>
            <a:endParaRPr lang="en-US" dirty="0" smtClean="0"/>
          </a:p>
          <a:p>
            <a:r>
              <a:rPr lang="en-US" dirty="0" smtClean="0"/>
              <a:t> </a:t>
            </a:r>
            <a:r>
              <a:rPr lang="en-US" dirty="0"/>
              <a:t>They are terrestrial and occurs in </a:t>
            </a:r>
            <a:r>
              <a:rPr lang="en-US" dirty="0" smtClean="0"/>
              <a:t>cool</a:t>
            </a:r>
            <a:r>
              <a:rPr lang="en-US" dirty="0"/>
              <a:t>, </a:t>
            </a:r>
            <a:r>
              <a:rPr lang="en-US" dirty="0" smtClean="0"/>
              <a:t>moist </a:t>
            </a:r>
            <a:r>
              <a:rPr lang="en-US" dirty="0"/>
              <a:t>and shady in decaying organic </a:t>
            </a:r>
            <a:r>
              <a:rPr lang="en-US" dirty="0" smtClean="0"/>
              <a:t>matter.</a:t>
            </a:r>
            <a:endParaRPr lang="en-US" dirty="0" smtClean="0"/>
          </a:p>
          <a:p>
            <a:r>
              <a:rPr lang="en-US" dirty="0" smtClean="0"/>
              <a:t> </a:t>
            </a:r>
            <a:r>
              <a:rPr lang="en-US" dirty="0"/>
              <a:t>They lack cell wall, hence it has indefinite cell. </a:t>
            </a:r>
            <a:endParaRPr lang="en-US" dirty="0" smtClean="0"/>
          </a:p>
          <a:p>
            <a:r>
              <a:rPr lang="en-US" dirty="0" smtClean="0"/>
              <a:t>They </a:t>
            </a:r>
            <a:r>
              <a:rPr lang="en-US" dirty="0"/>
              <a:t>usually occur as </a:t>
            </a:r>
            <a:r>
              <a:rPr lang="en-US" dirty="0" smtClean="0"/>
              <a:t>free-living multi-nucleate</a:t>
            </a:r>
            <a:r>
              <a:rPr lang="en-US" dirty="0"/>
              <a:t>, </a:t>
            </a:r>
            <a:r>
              <a:rPr lang="en-US" dirty="0" smtClean="0"/>
              <a:t>the amoeboid </a:t>
            </a:r>
            <a:r>
              <a:rPr lang="en-US" dirty="0"/>
              <a:t>mass of protoplasm in the form of slimy </a:t>
            </a:r>
            <a:r>
              <a:rPr lang="en-US" dirty="0" smtClean="0"/>
              <a:t>mass</a:t>
            </a:r>
            <a:r>
              <a:rPr lang="en-US" dirty="0"/>
              <a:t>, so called slime </a:t>
            </a:r>
            <a:r>
              <a:rPr lang="en-US" dirty="0" err="1"/>
              <a:t>Moulds</a:t>
            </a:r>
            <a:r>
              <a:rPr lang="en-US" dirty="0" smtClean="0"/>
              <a:t>.</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protozoa</a:t>
            </a:r>
            <a:endParaRPr lang="en-US" dirty="0"/>
          </a:p>
        </p:txBody>
      </p:sp>
      <p:sp>
        <p:nvSpPr>
          <p:cNvPr id="3" name="Content Placeholder 2"/>
          <p:cNvSpPr>
            <a:spLocks noGrp="1"/>
          </p:cNvSpPr>
          <p:nvPr>
            <p:ph idx="1"/>
          </p:nvPr>
        </p:nvSpPr>
        <p:spPr/>
        <p:txBody>
          <a:bodyPr/>
          <a:lstStyle/>
          <a:p>
            <a:pPr marL="0" indent="0">
              <a:buNone/>
            </a:pPr>
            <a:r>
              <a:rPr lang="en-US" dirty="0" smtClean="0"/>
              <a:t>1) Class 1 </a:t>
            </a:r>
            <a:r>
              <a:rPr lang="en-US" dirty="0" err="1" smtClean="0"/>
              <a:t>Rhizopoda</a:t>
            </a:r>
            <a:endParaRPr lang="en-US" dirty="0" smtClean="0"/>
          </a:p>
          <a:p>
            <a:r>
              <a:rPr lang="en-US" dirty="0" smtClean="0"/>
              <a:t> The </a:t>
            </a:r>
            <a:r>
              <a:rPr lang="en-US" dirty="0" err="1" smtClean="0"/>
              <a:t>locomotary</a:t>
            </a:r>
            <a:r>
              <a:rPr lang="en-US" dirty="0" smtClean="0"/>
              <a:t> organelle is pseudopodia. </a:t>
            </a:r>
            <a:endParaRPr lang="en-US" dirty="0" smtClean="0"/>
          </a:p>
          <a:p>
            <a:r>
              <a:rPr lang="en-US" dirty="0" smtClean="0"/>
              <a:t>The body is covered with plasma- lemma.</a:t>
            </a:r>
            <a:endParaRPr lang="en-US" dirty="0" smtClean="0"/>
          </a:p>
          <a:p>
            <a:r>
              <a:rPr lang="en-US" dirty="0" smtClean="0"/>
              <a:t> Body shape is Irregular. </a:t>
            </a:r>
            <a:endParaRPr lang="en-US" dirty="0" smtClean="0"/>
          </a:p>
          <a:p>
            <a:r>
              <a:rPr lang="en-US" dirty="0" smtClean="0"/>
              <a:t>Free-living or parasitic </a:t>
            </a:r>
            <a:endParaRPr lang="en-US" dirty="0" smtClean="0"/>
          </a:p>
          <a:p>
            <a:r>
              <a:rPr lang="en-US" dirty="0" smtClean="0"/>
              <a:t>Nutrition is Holozoic or saprozoic </a:t>
            </a:r>
            <a:endParaRPr lang="en-US" dirty="0" smtClean="0"/>
          </a:p>
          <a:p>
            <a:r>
              <a:rPr lang="en-US" dirty="0" err="1" smtClean="0"/>
              <a:t>Eg</a:t>
            </a:r>
            <a:r>
              <a:rPr lang="en-US" dirty="0" smtClean="0"/>
              <a:t>.- Amoeba, Entamoeba.</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Class 2 (</a:t>
            </a:r>
            <a:r>
              <a:rPr lang="en-US" dirty="0" err="1" smtClean="0"/>
              <a:t>Ciliata</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err="1" smtClean="0"/>
              <a:t>Locomotary</a:t>
            </a:r>
            <a:r>
              <a:rPr lang="en-US" dirty="0" smtClean="0"/>
              <a:t> </a:t>
            </a:r>
            <a:r>
              <a:rPr lang="en-US" dirty="0"/>
              <a:t>organelle is </a:t>
            </a:r>
            <a:r>
              <a:rPr lang="en-US" dirty="0" smtClean="0"/>
              <a:t>hair-like cilia.</a:t>
            </a:r>
            <a:endParaRPr lang="en-US" dirty="0" smtClean="0"/>
          </a:p>
          <a:p>
            <a:r>
              <a:rPr lang="en-US" dirty="0" smtClean="0"/>
              <a:t>Body </a:t>
            </a:r>
            <a:r>
              <a:rPr lang="en-US" dirty="0"/>
              <a:t>with definite pellicle, so the body shape is fixed. </a:t>
            </a:r>
            <a:endParaRPr lang="en-US" dirty="0" smtClean="0"/>
          </a:p>
          <a:p>
            <a:r>
              <a:rPr lang="en-US" dirty="0" smtClean="0"/>
              <a:t>Dimorphic </a:t>
            </a:r>
            <a:r>
              <a:rPr lang="en-US" dirty="0"/>
              <a:t>nuclei </a:t>
            </a:r>
            <a:r>
              <a:rPr lang="en-US" dirty="0" err="1"/>
              <a:t>ie</a:t>
            </a:r>
            <a:r>
              <a:rPr lang="en-US" dirty="0"/>
              <a:t>. </a:t>
            </a:r>
            <a:r>
              <a:rPr lang="en-US" dirty="0" smtClean="0"/>
              <a:t>large macronucleus </a:t>
            </a:r>
            <a:r>
              <a:rPr lang="en-US" dirty="0"/>
              <a:t>nucleus and small </a:t>
            </a:r>
            <a:r>
              <a:rPr lang="en-US" dirty="0" smtClean="0"/>
              <a:t>micro- nucleus.</a:t>
            </a:r>
            <a:endParaRPr lang="en-US" dirty="0" smtClean="0"/>
          </a:p>
          <a:p>
            <a:r>
              <a:rPr lang="en-US" dirty="0" smtClean="0"/>
              <a:t>One </a:t>
            </a:r>
            <a:r>
              <a:rPr lang="en-US" dirty="0"/>
              <a:t>or more contractile vacuole. </a:t>
            </a:r>
            <a:endParaRPr lang="en-US" dirty="0" smtClean="0"/>
          </a:p>
          <a:p>
            <a:r>
              <a:rPr lang="en-US" dirty="0" smtClean="0"/>
              <a:t>Free </a:t>
            </a:r>
            <a:r>
              <a:rPr lang="en-US" dirty="0"/>
              <a:t>living </a:t>
            </a:r>
            <a:r>
              <a:rPr lang="en-US" dirty="0" smtClean="0"/>
              <a:t>or </a:t>
            </a:r>
            <a:r>
              <a:rPr lang="en-US" dirty="0"/>
              <a:t>parasitic. </a:t>
            </a:r>
            <a:endParaRPr lang="en-US" dirty="0" smtClean="0"/>
          </a:p>
          <a:p>
            <a:r>
              <a:rPr lang="en-US" dirty="0" err="1" smtClean="0"/>
              <a:t>Eg</a:t>
            </a:r>
            <a:r>
              <a:rPr lang="en-US" dirty="0" smtClean="0"/>
              <a:t>.  </a:t>
            </a:r>
            <a:r>
              <a:rPr lang="en-US" dirty="0"/>
              <a:t>paramecium, vorticella.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Class 3 ( </a:t>
            </a:r>
            <a:r>
              <a:rPr lang="en-US" dirty="0" err="1" smtClean="0"/>
              <a:t>Flagellata</a:t>
            </a:r>
            <a:r>
              <a:rPr lang="en-US" dirty="0" smtClean="0"/>
              <a:t>)</a:t>
            </a:r>
            <a:endParaRPr lang="en-US" dirty="0"/>
          </a:p>
        </p:txBody>
      </p:sp>
      <p:sp>
        <p:nvSpPr>
          <p:cNvPr id="3" name="Content Placeholder 2"/>
          <p:cNvSpPr>
            <a:spLocks noGrp="1"/>
          </p:cNvSpPr>
          <p:nvPr>
            <p:ph idx="1"/>
          </p:nvPr>
        </p:nvSpPr>
        <p:spPr/>
        <p:txBody>
          <a:bodyPr/>
          <a:lstStyle/>
          <a:p>
            <a:r>
              <a:rPr lang="en-US" dirty="0" err="1" smtClean="0"/>
              <a:t>Locomotary</a:t>
            </a:r>
            <a:r>
              <a:rPr lang="en-US" dirty="0" smtClean="0"/>
              <a:t> organelle is flagella.</a:t>
            </a:r>
            <a:endParaRPr lang="en-US" dirty="0" smtClean="0"/>
          </a:p>
          <a:p>
            <a:r>
              <a:rPr lang="en-US" dirty="0" smtClean="0"/>
              <a:t>Body with definite thin pellicle.</a:t>
            </a:r>
            <a:endParaRPr lang="en-US" dirty="0" smtClean="0"/>
          </a:p>
          <a:p>
            <a:r>
              <a:rPr lang="en-US" dirty="0" smtClean="0"/>
              <a:t> Nutrition autotrophic or heterotrophic or both. </a:t>
            </a:r>
            <a:endParaRPr lang="en-US" dirty="0" smtClean="0"/>
          </a:p>
          <a:p>
            <a:r>
              <a:rPr lang="en-US" dirty="0" smtClean="0"/>
              <a:t>Free Living or parasitic.</a:t>
            </a:r>
            <a:endParaRPr lang="en-US" dirty="0" smtClean="0"/>
          </a:p>
          <a:p>
            <a:r>
              <a:rPr lang="en-US" dirty="0" err="1" smtClean="0"/>
              <a:t>Eg</a:t>
            </a:r>
            <a:r>
              <a:rPr lang="en-US" dirty="0" smtClean="0"/>
              <a:t>. Euglena, </a:t>
            </a:r>
            <a:r>
              <a:rPr lang="en-US" dirty="0" err="1" smtClean="0"/>
              <a:t>Trypanosoma</a:t>
            </a:r>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Class 4 ( </a:t>
            </a:r>
            <a:r>
              <a:rPr lang="en-US" dirty="0" err="1" smtClean="0"/>
              <a:t>sporozoa</a:t>
            </a:r>
            <a:r>
              <a:rPr lang="en-US" dirty="0" smtClean="0"/>
              <a:t>)</a:t>
            </a:r>
            <a:endParaRPr lang="en-US" dirty="0"/>
          </a:p>
        </p:txBody>
      </p:sp>
      <p:sp>
        <p:nvSpPr>
          <p:cNvPr id="3" name="Content Placeholder 2"/>
          <p:cNvSpPr>
            <a:spLocks noGrp="1"/>
          </p:cNvSpPr>
          <p:nvPr>
            <p:ph idx="1"/>
          </p:nvPr>
        </p:nvSpPr>
        <p:spPr/>
        <p:txBody>
          <a:bodyPr/>
          <a:lstStyle/>
          <a:p>
            <a:r>
              <a:rPr lang="en-US" dirty="0" err="1" smtClean="0"/>
              <a:t>Locomotory</a:t>
            </a:r>
            <a:r>
              <a:rPr lang="en-US" dirty="0" smtClean="0"/>
              <a:t> organelle is absent.</a:t>
            </a:r>
            <a:endParaRPr lang="en-US" dirty="0" smtClean="0"/>
          </a:p>
          <a:p>
            <a:r>
              <a:rPr lang="en-US" dirty="0" smtClean="0"/>
              <a:t> They are exclusively endo-parasite. </a:t>
            </a:r>
            <a:endParaRPr lang="en-US" dirty="0" smtClean="0"/>
          </a:p>
          <a:p>
            <a:r>
              <a:rPr lang="en-US" dirty="0" smtClean="0"/>
              <a:t>Contractile vacuole is absent.</a:t>
            </a:r>
            <a:endParaRPr lang="en-US" dirty="0"/>
          </a:p>
          <a:p>
            <a:r>
              <a:rPr lang="en-US" dirty="0" smtClean="0"/>
              <a:t>Asexual reproduction occurs by spores.</a:t>
            </a:r>
            <a:endParaRPr lang="en-US" dirty="0"/>
          </a:p>
          <a:p>
            <a:r>
              <a:rPr lang="en-US" smtClean="0"/>
              <a:t>Example: plasmodium</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9983</Words>
  <Application>WPS Presentation</Application>
  <PresentationFormat>Widescreen</PresentationFormat>
  <Paragraphs>196</Paragraphs>
  <Slides>34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34</vt:i4>
      </vt:variant>
    </vt:vector>
  </HeadingPairs>
  <TitlesOfParts>
    <vt:vector size="43" baseType="lpstr">
      <vt:lpstr>Arial</vt:lpstr>
      <vt:lpstr>SimSun</vt:lpstr>
      <vt:lpstr>Wingdings</vt:lpstr>
      <vt:lpstr>Calibri Light</vt:lpstr>
      <vt:lpstr>Calibri</vt:lpstr>
      <vt:lpstr>Microsoft YaHei</vt:lpstr>
      <vt:lpstr>Arial Unicode MS</vt:lpstr>
      <vt:lpstr>Times New Roman</vt:lpstr>
      <vt:lpstr>Office Theme</vt:lpstr>
      <vt:lpstr>Protista</vt:lpstr>
      <vt:lpstr>Protista</vt:lpstr>
      <vt:lpstr>→ Photosynthetic protistans </vt:lpstr>
      <vt:lpstr>→protozoans protistans </vt:lpstr>
      <vt:lpstr>Slime moulds protistans (Myxomy cophyta) </vt:lpstr>
      <vt:lpstr>Classification of protozoa</vt:lpstr>
      <vt:lpstr>2. Class 2 (Ciliata)</vt:lpstr>
      <vt:lpstr>3. Class 3 ( Flagellata)</vt:lpstr>
      <vt:lpstr>4) Class 4 ( sporozoa)</vt:lpstr>
      <vt:lpstr>Paramecium</vt:lpstr>
      <vt:lpstr>PowerPoint 演示文稿</vt:lpstr>
      <vt:lpstr>Habit and Habitat</vt:lpstr>
      <vt:lpstr>Structure</vt:lpstr>
      <vt:lpstr># External structure of paramecium</vt:lpstr>
      <vt:lpstr>3. Oral Groove</vt:lpstr>
      <vt:lpstr>4. Cytopyge</vt:lpstr>
      <vt:lpstr>Internal structure of paramecium</vt:lpstr>
      <vt:lpstr>i. Trichocysts</vt:lpstr>
      <vt:lpstr>2. Endoplasm</vt:lpstr>
      <vt:lpstr>PowerPoint 演示文稿</vt:lpstr>
      <vt:lpstr>PowerPoint 演示文稿</vt:lpstr>
      <vt:lpstr>Reproduction of paramecium -</vt:lpstr>
      <vt:lpstr>Transverse binary fission</vt:lpstr>
      <vt:lpstr>PowerPoint 演示文稿</vt:lpstr>
      <vt:lpstr>Sexual reproduction </vt:lpstr>
      <vt:lpstr>PowerPoint 演示文稿</vt:lpstr>
      <vt:lpstr>PowerPoint 演示文稿</vt:lpstr>
      <vt:lpstr>PowerPoint 演示文稿</vt:lpstr>
      <vt:lpstr>Significance of conjugation</vt:lpstr>
      <vt:lpstr>2. Autogamy</vt:lpstr>
      <vt:lpstr>3. Cytogamy</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Protista</dc:title>
  <dc:creator>Bindu</dc:creator>
  <cp:lastModifiedBy>hp</cp:lastModifiedBy>
  <cp:revision>42</cp:revision>
  <dcterms:created xsi:type="dcterms:W3CDTF">2023-09-23T02:17:00Z</dcterms:created>
  <dcterms:modified xsi:type="dcterms:W3CDTF">2024-08-28T06:33:04Z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65242B806065475E9C33F04D9AD90C2C_12</vt:lpwstr>
  </property>
  <property fmtid="{D5CDD505-2E9C-101B-9397-08002B2CF9AE}" pid="3" name="KSOProductBuildVer">
    <vt:lpwstr>1033-12.2.0.18165</vt:lpwstr>
  </property>
</Properties>
</file>