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80" r:id="rId15"/>
    <p:sldId id="269" r:id="rId16"/>
    <p:sldId id="270" r:id="rId17"/>
    <p:sldId id="271" r:id="rId18"/>
    <p:sldId id="272" r:id="rId19"/>
    <p:sldId id="273" r:id="rId20"/>
    <p:sldId id="274" r:id="rId21"/>
    <p:sldId id="275" r:id="rId22"/>
    <p:sldId id="276" r:id="rId23"/>
    <p:sldId id="278" r:id="rId24"/>
    <p:sldId id="277" r:id="rId25"/>
    <p:sldId id="284" r:id="rId26"/>
    <p:sldId id="279" r:id="rId27"/>
    <p:sldId id="281" r:id="rId28"/>
    <p:sldId id="282" r:id="rId29"/>
    <p:sldId id="283" r:id="rId30"/>
    <p:sldId id="285" r:id="rId31"/>
    <p:sldId id="286" r:id="rId32"/>
    <p:sldId id="287" r:id="rId33"/>
    <p:sldId id="288" r:id="rId34"/>
    <p:sldId id="290" r:id="rId35"/>
    <p:sldId id="291" r:id="rId36"/>
    <p:sldId id="292" r:id="rId37"/>
    <p:sldId id="293" r:id="rId38"/>
    <p:sldId id="294" r:id="rId39"/>
    <p:sldId id="295" r:id="rId40"/>
    <p:sldId id="296" r:id="rId41"/>
    <p:sldId id="297" r:id="rId42"/>
    <p:sldId id="298" r:id="rId43"/>
    <p:sldId id="299" r:id="rId44"/>
    <p:sldId id="300" r:id="rId45"/>
    <p:sldId id="304" r:id="rId46"/>
    <p:sldId id="305" r:id="rId47"/>
    <p:sldId id="306" r:id="rId48"/>
    <p:sldId id="301" r:id="rId49"/>
    <p:sldId id="302" r:id="rId50"/>
    <p:sldId id="303" r:id="rId51"/>
    <p:sldId id="307" r:id="rId52"/>
    <p:sldId id="308"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659" autoAdjust="0"/>
    <p:restoredTop sz="94660"/>
  </p:normalViewPr>
  <p:slideViewPr>
    <p:cSldViewPr snapToGrid="0">
      <p:cViewPr varScale="1">
        <p:scale>
          <a:sx n="65" d="100"/>
          <a:sy n="65" d="100"/>
        </p:scale>
        <p:origin x="62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A723EA3-B230-4A8B-9F22-8395F42DD81A}" type="datetimeFigureOut">
              <a:rPr lang="en-US" smtClean="0"/>
              <a:t>10/2/2023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879DEF-6554-4168-9DA6-508C5CEB340A}" type="slidenum">
              <a:rPr lang="en-US" smtClean="0"/>
              <a:t>‹#›</a:t>
            </a:fld>
            <a:endParaRPr lang="en-US"/>
          </a:p>
        </p:txBody>
      </p:sp>
    </p:spTree>
    <p:extLst>
      <p:ext uri="{BB962C8B-B14F-4D97-AF65-F5344CB8AC3E}">
        <p14:creationId xmlns:p14="http://schemas.microsoft.com/office/powerpoint/2010/main" val="1490155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723EA3-B230-4A8B-9F22-8395F42DD81A}" type="datetimeFigureOut">
              <a:rPr lang="en-US" smtClean="0"/>
              <a:t>10/2/2023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879DEF-6554-4168-9DA6-508C5CEB340A}" type="slidenum">
              <a:rPr lang="en-US" smtClean="0"/>
              <a:t>‹#›</a:t>
            </a:fld>
            <a:endParaRPr lang="en-US"/>
          </a:p>
        </p:txBody>
      </p:sp>
    </p:spTree>
    <p:extLst>
      <p:ext uri="{BB962C8B-B14F-4D97-AF65-F5344CB8AC3E}">
        <p14:creationId xmlns:p14="http://schemas.microsoft.com/office/powerpoint/2010/main" val="520309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723EA3-B230-4A8B-9F22-8395F42DD81A}" type="datetimeFigureOut">
              <a:rPr lang="en-US" smtClean="0"/>
              <a:t>10/2/2023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879DEF-6554-4168-9DA6-508C5CEB340A}" type="slidenum">
              <a:rPr lang="en-US" smtClean="0"/>
              <a:t>‹#›</a:t>
            </a:fld>
            <a:endParaRPr lang="en-US"/>
          </a:p>
        </p:txBody>
      </p:sp>
    </p:spTree>
    <p:extLst>
      <p:ext uri="{BB962C8B-B14F-4D97-AF65-F5344CB8AC3E}">
        <p14:creationId xmlns:p14="http://schemas.microsoft.com/office/powerpoint/2010/main" val="1239596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723EA3-B230-4A8B-9F22-8395F42DD81A}" type="datetimeFigureOut">
              <a:rPr lang="en-US" smtClean="0"/>
              <a:t>10/2/2023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879DEF-6554-4168-9DA6-508C5CEB340A}" type="slidenum">
              <a:rPr lang="en-US" smtClean="0"/>
              <a:t>‹#›</a:t>
            </a:fld>
            <a:endParaRPr lang="en-US"/>
          </a:p>
        </p:txBody>
      </p:sp>
    </p:spTree>
    <p:extLst>
      <p:ext uri="{BB962C8B-B14F-4D97-AF65-F5344CB8AC3E}">
        <p14:creationId xmlns:p14="http://schemas.microsoft.com/office/powerpoint/2010/main" val="1200768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A723EA3-B230-4A8B-9F22-8395F42DD81A}" type="datetimeFigureOut">
              <a:rPr lang="en-US" smtClean="0"/>
              <a:t>10/2/2023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879DEF-6554-4168-9DA6-508C5CEB340A}" type="slidenum">
              <a:rPr lang="en-US" smtClean="0"/>
              <a:t>‹#›</a:t>
            </a:fld>
            <a:endParaRPr lang="en-US"/>
          </a:p>
        </p:txBody>
      </p:sp>
    </p:spTree>
    <p:extLst>
      <p:ext uri="{BB962C8B-B14F-4D97-AF65-F5344CB8AC3E}">
        <p14:creationId xmlns:p14="http://schemas.microsoft.com/office/powerpoint/2010/main" val="2661623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A723EA3-B230-4A8B-9F22-8395F42DD81A}" type="datetimeFigureOut">
              <a:rPr lang="en-US" smtClean="0"/>
              <a:t>10/2/2023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879DEF-6554-4168-9DA6-508C5CEB340A}" type="slidenum">
              <a:rPr lang="en-US" smtClean="0"/>
              <a:t>‹#›</a:t>
            </a:fld>
            <a:endParaRPr lang="en-US"/>
          </a:p>
        </p:txBody>
      </p:sp>
    </p:spTree>
    <p:extLst>
      <p:ext uri="{BB962C8B-B14F-4D97-AF65-F5344CB8AC3E}">
        <p14:creationId xmlns:p14="http://schemas.microsoft.com/office/powerpoint/2010/main" val="87280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723EA3-B230-4A8B-9F22-8395F42DD81A}" type="datetimeFigureOut">
              <a:rPr lang="en-US" smtClean="0"/>
              <a:t>10/2/2023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879DEF-6554-4168-9DA6-508C5CEB340A}" type="slidenum">
              <a:rPr lang="en-US" smtClean="0"/>
              <a:t>‹#›</a:t>
            </a:fld>
            <a:endParaRPr lang="en-US"/>
          </a:p>
        </p:txBody>
      </p:sp>
    </p:spTree>
    <p:extLst>
      <p:ext uri="{BB962C8B-B14F-4D97-AF65-F5344CB8AC3E}">
        <p14:creationId xmlns:p14="http://schemas.microsoft.com/office/powerpoint/2010/main" val="2507745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A723EA3-B230-4A8B-9F22-8395F42DD81A}" type="datetimeFigureOut">
              <a:rPr lang="en-US" smtClean="0"/>
              <a:t>10/2/2023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879DEF-6554-4168-9DA6-508C5CEB340A}" type="slidenum">
              <a:rPr lang="en-US" smtClean="0"/>
              <a:t>‹#›</a:t>
            </a:fld>
            <a:endParaRPr lang="en-US"/>
          </a:p>
        </p:txBody>
      </p:sp>
    </p:spTree>
    <p:extLst>
      <p:ext uri="{BB962C8B-B14F-4D97-AF65-F5344CB8AC3E}">
        <p14:creationId xmlns:p14="http://schemas.microsoft.com/office/powerpoint/2010/main" val="4043421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723EA3-B230-4A8B-9F22-8395F42DD81A}" type="datetimeFigureOut">
              <a:rPr lang="en-US" smtClean="0"/>
              <a:t>10/2/2023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879DEF-6554-4168-9DA6-508C5CEB340A}" type="slidenum">
              <a:rPr lang="en-US" smtClean="0"/>
              <a:t>‹#›</a:t>
            </a:fld>
            <a:endParaRPr lang="en-US"/>
          </a:p>
        </p:txBody>
      </p:sp>
    </p:spTree>
    <p:extLst>
      <p:ext uri="{BB962C8B-B14F-4D97-AF65-F5344CB8AC3E}">
        <p14:creationId xmlns:p14="http://schemas.microsoft.com/office/powerpoint/2010/main" val="3735392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723EA3-B230-4A8B-9F22-8395F42DD81A}" type="datetimeFigureOut">
              <a:rPr lang="en-US" smtClean="0"/>
              <a:t>10/2/2023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879DEF-6554-4168-9DA6-508C5CEB340A}" type="slidenum">
              <a:rPr lang="en-US" smtClean="0"/>
              <a:t>‹#›</a:t>
            </a:fld>
            <a:endParaRPr lang="en-US"/>
          </a:p>
        </p:txBody>
      </p:sp>
    </p:spTree>
    <p:extLst>
      <p:ext uri="{BB962C8B-B14F-4D97-AF65-F5344CB8AC3E}">
        <p14:creationId xmlns:p14="http://schemas.microsoft.com/office/powerpoint/2010/main" val="583288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723EA3-B230-4A8B-9F22-8395F42DD81A}" type="datetimeFigureOut">
              <a:rPr lang="en-US" smtClean="0"/>
              <a:t>10/2/2023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879DEF-6554-4168-9DA6-508C5CEB340A}" type="slidenum">
              <a:rPr lang="en-US" smtClean="0"/>
              <a:t>‹#›</a:t>
            </a:fld>
            <a:endParaRPr lang="en-US"/>
          </a:p>
        </p:txBody>
      </p:sp>
    </p:spTree>
    <p:extLst>
      <p:ext uri="{BB962C8B-B14F-4D97-AF65-F5344CB8AC3E}">
        <p14:creationId xmlns:p14="http://schemas.microsoft.com/office/powerpoint/2010/main" val="139979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723EA3-B230-4A8B-9F22-8395F42DD81A}" type="datetimeFigureOut">
              <a:rPr lang="en-US" smtClean="0"/>
              <a:t>10/2/2023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879DEF-6554-4168-9DA6-508C5CEB340A}" type="slidenum">
              <a:rPr lang="en-US" smtClean="0"/>
              <a:t>‹#›</a:t>
            </a:fld>
            <a:endParaRPr lang="en-US"/>
          </a:p>
        </p:txBody>
      </p:sp>
    </p:spTree>
    <p:extLst>
      <p:ext uri="{BB962C8B-B14F-4D97-AF65-F5344CB8AC3E}">
        <p14:creationId xmlns:p14="http://schemas.microsoft.com/office/powerpoint/2010/main" val="35459782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2284" y="766917"/>
            <a:ext cx="11218606" cy="2733368"/>
          </a:xfrm>
        </p:spPr>
        <p:txBody>
          <a:bodyPr/>
          <a:lstStyle/>
          <a:p>
            <a:r>
              <a:rPr lang="en-US" dirty="0" smtClean="0"/>
              <a:t>Digestive system of human being</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832207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a:t>
            </a:r>
            <a:r>
              <a:rPr lang="en-US" dirty="0" smtClean="0"/>
              <a:t>. Duodenum </a:t>
            </a:r>
            <a:endParaRPr lang="en-US" dirty="0"/>
          </a:p>
        </p:txBody>
      </p:sp>
      <p:sp>
        <p:nvSpPr>
          <p:cNvPr id="3" name="Content Placeholder 2"/>
          <p:cNvSpPr>
            <a:spLocks noGrp="1"/>
          </p:cNvSpPr>
          <p:nvPr>
            <p:ph idx="1"/>
          </p:nvPr>
        </p:nvSpPr>
        <p:spPr/>
        <p:txBody>
          <a:bodyPr/>
          <a:lstStyle/>
          <a:p>
            <a:r>
              <a:rPr lang="en-US" dirty="0" smtClean="0"/>
              <a:t>It is the first c-shaped curved tube measures about 25 cm length.</a:t>
            </a:r>
          </a:p>
          <a:p>
            <a:r>
              <a:rPr lang="en-US" dirty="0" smtClean="0"/>
              <a:t>It receive the bile from the gall bladder and pancreatic juice from the pancreas. In the duodenum, maximum amount of food is digested by the help of both bile and pancreatic juice. </a:t>
            </a:r>
          </a:p>
          <a:p>
            <a:r>
              <a:rPr lang="en-US" dirty="0" smtClean="0"/>
              <a:t>Hence it is called principle part of digestion.</a:t>
            </a:r>
          </a:p>
        </p:txBody>
      </p:sp>
    </p:spTree>
    <p:extLst>
      <p:ext uri="{BB962C8B-B14F-4D97-AF65-F5344CB8AC3E}">
        <p14:creationId xmlns:p14="http://schemas.microsoft.com/office/powerpoint/2010/main" val="2708962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Jejunum</a:t>
            </a:r>
            <a:endParaRPr lang="en-US" dirty="0"/>
          </a:p>
        </p:txBody>
      </p:sp>
      <p:sp>
        <p:nvSpPr>
          <p:cNvPr id="3" name="Content Placeholder 2"/>
          <p:cNvSpPr>
            <a:spLocks noGrp="1"/>
          </p:cNvSpPr>
          <p:nvPr>
            <p:ph idx="1"/>
          </p:nvPr>
        </p:nvSpPr>
        <p:spPr/>
        <p:txBody>
          <a:bodyPr/>
          <a:lstStyle/>
          <a:p>
            <a:r>
              <a:rPr lang="en-US" dirty="0" smtClean="0"/>
              <a:t>It is about 2.5m long coiled duct. It’s internal wall contain thick walled villi not for absorption. Jejunum conduct food from duodenum to ileum.</a:t>
            </a:r>
            <a:endParaRPr lang="en-US" dirty="0"/>
          </a:p>
        </p:txBody>
      </p:sp>
    </p:spTree>
    <p:extLst>
      <p:ext uri="{BB962C8B-B14F-4D97-AF65-F5344CB8AC3E}">
        <p14:creationId xmlns:p14="http://schemas.microsoft.com/office/powerpoint/2010/main" val="19670359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Ileum. </a:t>
            </a:r>
            <a:endParaRPr lang="en-US" dirty="0"/>
          </a:p>
        </p:txBody>
      </p:sp>
      <p:sp>
        <p:nvSpPr>
          <p:cNvPr id="3" name="Content Placeholder 2"/>
          <p:cNvSpPr>
            <a:spLocks noGrp="1"/>
          </p:cNvSpPr>
          <p:nvPr>
            <p:ph idx="1"/>
          </p:nvPr>
        </p:nvSpPr>
        <p:spPr/>
        <p:txBody>
          <a:bodyPr/>
          <a:lstStyle/>
          <a:p>
            <a:r>
              <a:rPr lang="en-US" dirty="0" smtClean="0"/>
              <a:t>It is the longest and highly coiled part of the small intestine. It is about 3.5m in length. It’s inner wall contain thick walled finger like projection and maximum amount of food absorbed in this part.</a:t>
            </a:r>
            <a:endParaRPr lang="en-US" dirty="0"/>
          </a:p>
        </p:txBody>
      </p:sp>
    </p:spTree>
    <p:extLst>
      <p:ext uri="{BB962C8B-B14F-4D97-AF65-F5344CB8AC3E}">
        <p14:creationId xmlns:p14="http://schemas.microsoft.com/office/powerpoint/2010/main" val="13497662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 Large intestine</a:t>
            </a:r>
            <a:endParaRPr lang="en-US" dirty="0"/>
          </a:p>
        </p:txBody>
      </p:sp>
      <p:sp>
        <p:nvSpPr>
          <p:cNvPr id="3" name="Content Placeholder 2"/>
          <p:cNvSpPr>
            <a:spLocks noGrp="1"/>
          </p:cNvSpPr>
          <p:nvPr>
            <p:ph idx="1"/>
          </p:nvPr>
        </p:nvSpPr>
        <p:spPr/>
        <p:txBody>
          <a:bodyPr/>
          <a:lstStyle/>
          <a:p>
            <a:r>
              <a:rPr lang="en-US" dirty="0" smtClean="0"/>
              <a:t>It is shorter but wider than small intestine. It measures about 1.5m in length. It is divided into three parts: </a:t>
            </a:r>
          </a:p>
          <a:p>
            <a:r>
              <a:rPr lang="en-US" dirty="0" smtClean="0"/>
              <a:t>Caecum</a:t>
            </a:r>
          </a:p>
          <a:p>
            <a:r>
              <a:rPr lang="en-US" dirty="0" smtClean="0"/>
              <a:t>Colon</a:t>
            </a:r>
          </a:p>
          <a:p>
            <a:r>
              <a:rPr lang="en-US" dirty="0" smtClean="0"/>
              <a:t>rectum</a:t>
            </a:r>
            <a:endParaRPr lang="en-US" dirty="0"/>
          </a:p>
        </p:txBody>
      </p:sp>
    </p:spTree>
    <p:extLst>
      <p:ext uri="{BB962C8B-B14F-4D97-AF65-F5344CB8AC3E}">
        <p14:creationId xmlns:p14="http://schemas.microsoft.com/office/powerpoint/2010/main" val="26969728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2" descr="Large Intestine-Structure and Function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56186" y="374957"/>
            <a:ext cx="8876071" cy="65446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08183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a:t>
            </a:r>
            <a:r>
              <a:rPr lang="en-US" dirty="0" smtClean="0"/>
              <a:t>. Caecum</a:t>
            </a:r>
            <a:endParaRPr lang="en-US" dirty="0"/>
          </a:p>
        </p:txBody>
      </p:sp>
      <p:sp>
        <p:nvSpPr>
          <p:cNvPr id="3" name="Content Placeholder 2"/>
          <p:cNvSpPr>
            <a:spLocks noGrp="1"/>
          </p:cNvSpPr>
          <p:nvPr>
            <p:ph idx="1"/>
          </p:nvPr>
        </p:nvSpPr>
        <p:spPr/>
        <p:txBody>
          <a:bodyPr/>
          <a:lstStyle/>
          <a:p>
            <a:r>
              <a:rPr lang="en-US" dirty="0" smtClean="0"/>
              <a:t>It is the first pouch-like structure which is about 6cm in diameter. </a:t>
            </a:r>
          </a:p>
          <a:p>
            <a:r>
              <a:rPr lang="en-US" dirty="0" smtClean="0"/>
              <a:t>It is connected to the ileum by the </a:t>
            </a:r>
            <a:r>
              <a:rPr lang="en-US" dirty="0" err="1" smtClean="0"/>
              <a:t>ileocaecal</a:t>
            </a:r>
            <a:r>
              <a:rPr lang="en-US" dirty="0" smtClean="0"/>
              <a:t> junction. </a:t>
            </a:r>
          </a:p>
          <a:p>
            <a:r>
              <a:rPr lang="en-US" dirty="0" smtClean="0"/>
              <a:t>In human, caecum contains 5-10cm long blind tube called vermiform appendix. </a:t>
            </a:r>
          </a:p>
          <a:p>
            <a:r>
              <a:rPr lang="en-US" dirty="0" smtClean="0"/>
              <a:t>In human, it is vestigial but functional only in herbivores. </a:t>
            </a:r>
            <a:endParaRPr lang="en-US" dirty="0"/>
          </a:p>
        </p:txBody>
      </p:sp>
    </p:spTree>
    <p:extLst>
      <p:ext uri="{BB962C8B-B14F-4D97-AF65-F5344CB8AC3E}">
        <p14:creationId xmlns:p14="http://schemas.microsoft.com/office/powerpoint/2010/main" val="9103949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Colon</a:t>
            </a:r>
            <a:endParaRPr lang="en-US" dirty="0"/>
          </a:p>
        </p:txBody>
      </p:sp>
      <p:sp>
        <p:nvSpPr>
          <p:cNvPr id="3" name="Content Placeholder 2"/>
          <p:cNvSpPr>
            <a:spLocks noGrp="1"/>
          </p:cNvSpPr>
          <p:nvPr>
            <p:ph idx="1"/>
          </p:nvPr>
        </p:nvSpPr>
        <p:spPr/>
        <p:txBody>
          <a:bodyPr/>
          <a:lstStyle/>
          <a:p>
            <a:r>
              <a:rPr lang="en-US" dirty="0" smtClean="0"/>
              <a:t>It is an inverted U-shaped tube that measures about 1.2m.</a:t>
            </a:r>
          </a:p>
          <a:p>
            <a:r>
              <a:rPr lang="en-US" dirty="0" smtClean="0"/>
              <a:t>It is differentiated into four parts: i.e. ascending transverse, descending and sigmoid colon. </a:t>
            </a:r>
          </a:p>
          <a:p>
            <a:r>
              <a:rPr lang="en-US" dirty="0" smtClean="0"/>
              <a:t>The wall of the colon is constricted at different regions to form pouch-like </a:t>
            </a:r>
            <a:r>
              <a:rPr lang="en-US" dirty="0" err="1" smtClean="0"/>
              <a:t>haustra</a:t>
            </a:r>
            <a:r>
              <a:rPr lang="en-US" dirty="0" smtClean="0"/>
              <a:t>.</a:t>
            </a:r>
          </a:p>
          <a:p>
            <a:r>
              <a:rPr lang="en-US" dirty="0" smtClean="0"/>
              <a:t>Colon helps in the formation of stool by the absorption of water.</a:t>
            </a:r>
            <a:endParaRPr lang="en-US" dirty="0"/>
          </a:p>
        </p:txBody>
      </p:sp>
    </p:spTree>
    <p:extLst>
      <p:ext uri="{BB962C8B-B14F-4D97-AF65-F5344CB8AC3E}">
        <p14:creationId xmlns:p14="http://schemas.microsoft.com/office/powerpoint/2010/main" val="28169802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iii. Rectum </a:t>
            </a:r>
            <a:endParaRPr lang="en-US" dirty="0"/>
          </a:p>
        </p:txBody>
      </p:sp>
      <p:sp>
        <p:nvSpPr>
          <p:cNvPr id="3" name="Content Placeholder 2"/>
          <p:cNvSpPr>
            <a:spLocks noGrp="1"/>
          </p:cNvSpPr>
          <p:nvPr>
            <p:ph idx="1"/>
          </p:nvPr>
        </p:nvSpPr>
        <p:spPr/>
        <p:txBody>
          <a:bodyPr/>
          <a:lstStyle/>
          <a:p>
            <a:r>
              <a:rPr lang="en-US" dirty="0" smtClean="0"/>
              <a:t>The colon finally opens into the rectum. It is a muscular and straight terminal part measuring 15cm. </a:t>
            </a:r>
          </a:p>
          <a:p>
            <a:r>
              <a:rPr lang="en-US" dirty="0" smtClean="0"/>
              <a:t>It leads outside through the anus. The terminal anal opening is guarded anal sphincters. </a:t>
            </a:r>
            <a:endParaRPr lang="en-US" dirty="0"/>
          </a:p>
        </p:txBody>
      </p:sp>
    </p:spTree>
    <p:extLst>
      <p:ext uri="{BB962C8B-B14F-4D97-AF65-F5344CB8AC3E}">
        <p14:creationId xmlns:p14="http://schemas.microsoft.com/office/powerpoint/2010/main" val="7588787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 </a:t>
            </a:r>
            <a:r>
              <a:rPr lang="en-US" smtClean="0"/>
              <a:t>Digestive glands </a:t>
            </a:r>
            <a:endParaRPr lang="en-US" dirty="0"/>
          </a:p>
        </p:txBody>
      </p:sp>
      <p:sp>
        <p:nvSpPr>
          <p:cNvPr id="3" name="Content Placeholder 2"/>
          <p:cNvSpPr>
            <a:spLocks noGrp="1"/>
          </p:cNvSpPr>
          <p:nvPr>
            <p:ph idx="1"/>
          </p:nvPr>
        </p:nvSpPr>
        <p:spPr/>
        <p:txBody>
          <a:bodyPr/>
          <a:lstStyle/>
          <a:p>
            <a:r>
              <a:rPr lang="en-US" dirty="0" smtClean="0"/>
              <a:t>These glans are associated with digestion of food and pour their secretion into the alimentary canal. These are: </a:t>
            </a:r>
          </a:p>
          <a:p>
            <a:pPr marL="514350" indent="-514350">
              <a:buAutoNum type="arabicPeriod"/>
            </a:pPr>
            <a:r>
              <a:rPr lang="en-US" dirty="0" smtClean="0"/>
              <a:t>Salivary glands</a:t>
            </a:r>
          </a:p>
          <a:p>
            <a:pPr marL="514350" indent="-514350">
              <a:buAutoNum type="arabicPeriod"/>
            </a:pPr>
            <a:r>
              <a:rPr lang="en-US" dirty="0" smtClean="0"/>
              <a:t>Pancreas</a:t>
            </a:r>
          </a:p>
          <a:p>
            <a:pPr marL="514350" indent="-514350">
              <a:buAutoNum type="arabicPeriod"/>
            </a:pPr>
            <a:r>
              <a:rPr lang="en-US" dirty="0" smtClean="0"/>
              <a:t>Liver</a:t>
            </a:r>
          </a:p>
          <a:p>
            <a:pPr marL="514350" indent="-514350">
              <a:buAutoNum type="arabicPeriod"/>
            </a:pPr>
            <a:r>
              <a:rPr lang="en-US" dirty="0" smtClean="0"/>
              <a:t>Gastric glands</a:t>
            </a:r>
          </a:p>
          <a:p>
            <a:pPr marL="514350" indent="-514350">
              <a:buAutoNum type="arabicPeriod"/>
            </a:pPr>
            <a:r>
              <a:rPr lang="en-US" dirty="0" smtClean="0"/>
              <a:t>Intestinal glands</a:t>
            </a:r>
          </a:p>
          <a:p>
            <a:pPr marL="514350" indent="-514350">
              <a:buAutoNum type="arabicPeriod"/>
            </a:pPr>
            <a:endParaRPr lang="en-US" dirty="0"/>
          </a:p>
        </p:txBody>
      </p:sp>
    </p:spTree>
    <p:extLst>
      <p:ext uri="{BB962C8B-B14F-4D97-AF65-F5344CB8AC3E}">
        <p14:creationId xmlns:p14="http://schemas.microsoft.com/office/powerpoint/2010/main" val="7917159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Salivary glands</a:t>
            </a:r>
            <a:endParaRPr lang="en-US" dirty="0"/>
          </a:p>
        </p:txBody>
      </p:sp>
      <p:sp>
        <p:nvSpPr>
          <p:cNvPr id="3" name="Content Placeholder 2"/>
          <p:cNvSpPr>
            <a:spLocks noGrp="1"/>
          </p:cNvSpPr>
          <p:nvPr>
            <p:ph idx="1"/>
          </p:nvPr>
        </p:nvSpPr>
        <p:spPr/>
        <p:txBody>
          <a:bodyPr/>
          <a:lstStyle/>
          <a:p>
            <a:r>
              <a:rPr lang="en-US" dirty="0" smtClean="0"/>
              <a:t>There are three pairs of salivary glands (Parotid gland, Submandibular gland and sublingual gland) which release saliva in the oral cavity. </a:t>
            </a:r>
          </a:p>
          <a:p>
            <a:r>
              <a:rPr lang="en-US" dirty="0" smtClean="0"/>
              <a:t>A normal person secrete 1-1.5 lt. saliva per day. </a:t>
            </a:r>
            <a:endParaRPr lang="en-US" dirty="0"/>
          </a:p>
        </p:txBody>
      </p:sp>
      <p:pic>
        <p:nvPicPr>
          <p:cNvPr id="2050" name="Picture 2" descr="How Salivary Glands Work - Harley Street Maxillofacial Clin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9588" y="3292103"/>
            <a:ext cx="5751870" cy="3307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62157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stretch>
            <a:fillRect/>
          </a:stretch>
        </p:blipFill>
        <p:spPr>
          <a:xfrm>
            <a:off x="4903000" y="365125"/>
            <a:ext cx="7631169" cy="6310978"/>
          </a:xfrm>
          <a:prstGeom prst="rect">
            <a:avLst/>
          </a:prstGeom>
        </p:spPr>
      </p:pic>
      <p:sp>
        <p:nvSpPr>
          <p:cNvPr id="6" name="TextBox 5"/>
          <p:cNvSpPr txBox="1"/>
          <p:nvPr/>
        </p:nvSpPr>
        <p:spPr>
          <a:xfrm>
            <a:off x="98323" y="1474839"/>
            <a:ext cx="4804677" cy="4708981"/>
          </a:xfrm>
          <a:prstGeom prst="rect">
            <a:avLst/>
          </a:prstGeom>
          <a:noFill/>
        </p:spPr>
        <p:txBody>
          <a:bodyPr wrap="square" rtlCol="0">
            <a:spAutoFit/>
          </a:bodyPr>
          <a:lstStyle/>
          <a:p>
            <a:pPr marL="285750" indent="-285750">
              <a:buFont typeface="Arial" panose="020B0604020202020204" pitchFamily="34" charset="0"/>
              <a:buChar char="•"/>
            </a:pPr>
            <a:r>
              <a:rPr lang="en-US" sz="3000" dirty="0" smtClean="0"/>
              <a:t>The digestive system consists of digestive organ and their working mechanism or physiology of digestion. </a:t>
            </a:r>
          </a:p>
          <a:p>
            <a:pPr marL="285750" indent="-285750">
              <a:buFont typeface="Arial" panose="020B0604020202020204" pitchFamily="34" charset="0"/>
              <a:buChar char="•"/>
            </a:pPr>
            <a:r>
              <a:rPr lang="en-US" sz="3000" dirty="0" smtClean="0"/>
              <a:t>In human digestive system involves the alimentary canal and associated digestive glands like the liver pancreas etc. </a:t>
            </a:r>
            <a:endParaRPr lang="en-US" sz="3000" dirty="0"/>
          </a:p>
        </p:txBody>
      </p:sp>
    </p:spTree>
    <p:extLst>
      <p:ext uri="{BB962C8B-B14F-4D97-AF65-F5344CB8AC3E}">
        <p14:creationId xmlns:p14="http://schemas.microsoft.com/office/powerpoint/2010/main" val="25610640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saliva</a:t>
            </a:r>
            <a:endParaRPr lang="en-US" dirty="0"/>
          </a:p>
        </p:txBody>
      </p:sp>
      <p:sp>
        <p:nvSpPr>
          <p:cNvPr id="3" name="Content Placeholder 2"/>
          <p:cNvSpPr>
            <a:spLocks noGrp="1"/>
          </p:cNvSpPr>
          <p:nvPr>
            <p:ph idx="1"/>
          </p:nvPr>
        </p:nvSpPr>
        <p:spPr/>
        <p:txBody>
          <a:bodyPr/>
          <a:lstStyle/>
          <a:p>
            <a:r>
              <a:rPr lang="en-US" dirty="0" smtClean="0"/>
              <a:t>It contains salivary amylase and break down the starch into maltose. </a:t>
            </a:r>
          </a:p>
          <a:p>
            <a:r>
              <a:rPr lang="en-US" dirty="0" smtClean="0"/>
              <a:t>It keeps the mouth moist and cleans the teeth</a:t>
            </a:r>
          </a:p>
          <a:p>
            <a:r>
              <a:rPr lang="en-US" dirty="0" smtClean="0"/>
              <a:t>It lubricate and make moist the food which help for easy swallowing. </a:t>
            </a:r>
          </a:p>
          <a:p>
            <a:r>
              <a:rPr lang="en-US" dirty="0" smtClean="0"/>
              <a:t>It kills micro-organism associated with food. </a:t>
            </a:r>
            <a:endParaRPr lang="en-US" dirty="0"/>
          </a:p>
        </p:txBody>
      </p:sp>
    </p:spTree>
    <p:extLst>
      <p:ext uri="{BB962C8B-B14F-4D97-AF65-F5344CB8AC3E}">
        <p14:creationId xmlns:p14="http://schemas.microsoft.com/office/powerpoint/2010/main" val="13075775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Pancreas</a:t>
            </a:r>
            <a:endParaRPr lang="en-US" dirty="0"/>
          </a:p>
        </p:txBody>
      </p:sp>
      <p:sp>
        <p:nvSpPr>
          <p:cNvPr id="3" name="Content Placeholder 2"/>
          <p:cNvSpPr>
            <a:spLocks noGrp="1"/>
          </p:cNvSpPr>
          <p:nvPr>
            <p:ph idx="1"/>
          </p:nvPr>
        </p:nvSpPr>
        <p:spPr/>
        <p:txBody>
          <a:bodyPr/>
          <a:lstStyle/>
          <a:p>
            <a:r>
              <a:rPr lang="en-US" dirty="0" smtClean="0"/>
              <a:t>Pancreas is a pale grey leaf like gland weighing  60-75 grams.</a:t>
            </a:r>
          </a:p>
          <a:p>
            <a:r>
              <a:rPr lang="en-US" dirty="0" smtClean="0"/>
              <a:t>It is the main digestive gland and present in between stomach and duodenum. </a:t>
            </a:r>
          </a:p>
          <a:p>
            <a:r>
              <a:rPr lang="en-US" dirty="0" smtClean="0"/>
              <a:t>It secrets pancreatic juice. </a:t>
            </a:r>
            <a:endParaRPr lang="en-US" dirty="0"/>
          </a:p>
        </p:txBody>
      </p:sp>
      <p:pic>
        <p:nvPicPr>
          <p:cNvPr id="1026" name="Picture 2" descr="Pancreas Functions, Location &amp; Disease | Columbia Surge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33820" y="2964323"/>
            <a:ext cx="4572000" cy="3067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0956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pancreatic juice</a:t>
            </a:r>
            <a:endParaRPr lang="en-US" dirty="0"/>
          </a:p>
        </p:txBody>
      </p:sp>
      <p:sp>
        <p:nvSpPr>
          <p:cNvPr id="3" name="Content Placeholder 2"/>
          <p:cNvSpPr>
            <a:spLocks noGrp="1"/>
          </p:cNvSpPr>
          <p:nvPr>
            <p:ph idx="1"/>
          </p:nvPr>
        </p:nvSpPr>
        <p:spPr/>
        <p:txBody>
          <a:bodyPr/>
          <a:lstStyle/>
          <a:p>
            <a:r>
              <a:rPr lang="en-US" dirty="0" smtClean="0"/>
              <a:t>The pancreas performs two main functions: Exocrine function and Endocrine function.</a:t>
            </a:r>
          </a:p>
          <a:p>
            <a:pPr marL="0" indent="0">
              <a:buNone/>
            </a:pPr>
            <a:r>
              <a:rPr lang="en-US" dirty="0" err="1" smtClean="0"/>
              <a:t>i</a:t>
            </a:r>
            <a:r>
              <a:rPr lang="en-US" dirty="0" smtClean="0"/>
              <a:t>. Exocrine pancreas: The pancreas secrete all types of enzymes and digest the all types of food. These enzymes and there functions are as follows:</a:t>
            </a:r>
          </a:p>
          <a:p>
            <a:pPr marL="0" indent="0">
              <a:buNone/>
            </a:pPr>
            <a:r>
              <a:rPr lang="en-US" dirty="0" smtClean="0"/>
              <a:t>a. Trypsin: Protein    </a:t>
            </a:r>
            <a:r>
              <a:rPr lang="en-US" sz="1600" dirty="0" smtClean="0"/>
              <a:t>breakdown</a:t>
            </a:r>
            <a:r>
              <a:rPr lang="en-US" dirty="0" smtClean="0"/>
              <a:t>    Amino acid</a:t>
            </a:r>
          </a:p>
          <a:p>
            <a:pPr marL="0" indent="0">
              <a:buNone/>
            </a:pPr>
            <a:r>
              <a:rPr lang="en-US" dirty="0" smtClean="0"/>
              <a:t>b. Amylase: Starch                   Maltose</a:t>
            </a:r>
          </a:p>
          <a:p>
            <a:pPr marL="0" indent="0">
              <a:buNone/>
            </a:pPr>
            <a:r>
              <a:rPr lang="en-US" dirty="0" smtClean="0"/>
              <a:t>c. Lipase: Fat                     Fatty acid</a:t>
            </a:r>
          </a:p>
          <a:p>
            <a:pPr marL="0" indent="0">
              <a:buNone/>
            </a:pPr>
            <a:endParaRPr lang="en-US" dirty="0"/>
          </a:p>
          <a:p>
            <a:pPr marL="0" indent="0">
              <a:buNone/>
            </a:pPr>
            <a:endParaRPr lang="en-US" dirty="0"/>
          </a:p>
        </p:txBody>
      </p:sp>
      <p:cxnSp>
        <p:nvCxnSpPr>
          <p:cNvPr id="5" name="Straight Arrow Connector 4"/>
          <p:cNvCxnSpPr/>
          <p:nvPr/>
        </p:nvCxnSpPr>
        <p:spPr>
          <a:xfrm flipV="1">
            <a:off x="3677265" y="4149213"/>
            <a:ext cx="1297858" cy="983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3677265" y="4751063"/>
            <a:ext cx="1297858" cy="983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3028336" y="5231511"/>
            <a:ext cx="1297858" cy="983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31106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Endocrine functions  </a:t>
            </a:r>
            <a:endParaRPr lang="en-US" dirty="0"/>
          </a:p>
        </p:txBody>
      </p:sp>
      <p:sp>
        <p:nvSpPr>
          <p:cNvPr id="3" name="Content Placeholder 2"/>
          <p:cNvSpPr>
            <a:spLocks noGrp="1"/>
          </p:cNvSpPr>
          <p:nvPr>
            <p:ph idx="1"/>
          </p:nvPr>
        </p:nvSpPr>
        <p:spPr/>
        <p:txBody>
          <a:bodyPr/>
          <a:lstStyle/>
          <a:p>
            <a:r>
              <a:rPr lang="en-US" dirty="0" smtClean="0"/>
              <a:t>Endocrine pancreas secrete two types of hormones : Insulin and Glucagon</a:t>
            </a:r>
          </a:p>
          <a:p>
            <a:pPr marL="514350" indent="-514350">
              <a:buAutoNum type="alphaLcPeriod"/>
            </a:pPr>
            <a:r>
              <a:rPr lang="en-US" dirty="0" smtClean="0"/>
              <a:t>Insulin: It is secreted by  B-cell. It helps to convert excess glucose into glycogen and reduce blood sugar level.</a:t>
            </a:r>
          </a:p>
          <a:p>
            <a:pPr marL="514350" indent="-514350">
              <a:buFont typeface="Arial" panose="020B0604020202020204" pitchFamily="34" charset="0"/>
              <a:buAutoNum type="alphaLcPeriod"/>
            </a:pPr>
            <a:r>
              <a:rPr lang="en-US" dirty="0" smtClean="0"/>
              <a:t>Glucagon: It is secreted by </a:t>
            </a:r>
            <a:r>
              <a:rPr lang="el-GR" dirty="0" smtClean="0"/>
              <a:t>ἁ</a:t>
            </a:r>
            <a:r>
              <a:rPr lang="en-US" dirty="0" smtClean="0"/>
              <a:t> - cell. It increases the sugar level by the conversion of glycogen into </a:t>
            </a:r>
            <a:r>
              <a:rPr lang="en-US" dirty="0"/>
              <a:t>glycogen </a:t>
            </a:r>
            <a:r>
              <a:rPr lang="en-US" dirty="0" smtClean="0"/>
              <a:t>into glucose. It is secreted only when sugar is decreased. </a:t>
            </a:r>
            <a:endParaRPr lang="en-US" dirty="0"/>
          </a:p>
        </p:txBody>
      </p:sp>
    </p:spTree>
    <p:extLst>
      <p:ext uri="{BB962C8B-B14F-4D97-AF65-F5344CB8AC3E}">
        <p14:creationId xmlns:p14="http://schemas.microsoft.com/office/powerpoint/2010/main" val="38197622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977" y="139485"/>
            <a:ext cx="11136824" cy="743919"/>
          </a:xfrm>
        </p:spPr>
        <p:txBody>
          <a:bodyPr>
            <a:normAutofit/>
          </a:bodyPr>
          <a:lstStyle/>
          <a:p>
            <a:r>
              <a:rPr lang="en-US" dirty="0" smtClean="0"/>
              <a:t>3. Liver</a:t>
            </a:r>
            <a:endParaRPr lang="en-US" dirty="0"/>
          </a:p>
        </p:txBody>
      </p:sp>
      <p:sp>
        <p:nvSpPr>
          <p:cNvPr id="3" name="Content Placeholder 2"/>
          <p:cNvSpPr>
            <a:spLocks noGrp="1"/>
          </p:cNvSpPr>
          <p:nvPr>
            <p:ph idx="1"/>
          </p:nvPr>
        </p:nvSpPr>
        <p:spPr>
          <a:xfrm>
            <a:off x="216977" y="1007390"/>
            <a:ext cx="11975023" cy="5718874"/>
          </a:xfrm>
        </p:spPr>
        <p:txBody>
          <a:bodyPr>
            <a:normAutofit lnSpcReduction="10000"/>
          </a:bodyPr>
          <a:lstStyle/>
          <a:p>
            <a:r>
              <a:rPr lang="en-US" dirty="0" smtClean="0"/>
              <a:t>It is the largest gland in the body weighing between 1 to 2.3 kg. It is situated just above the stomach, below the diaphragm on the upper abdominal cavity. It is dark red in color. </a:t>
            </a:r>
          </a:p>
          <a:p>
            <a:r>
              <a:rPr lang="en-US" dirty="0" smtClean="0"/>
              <a:t>Liver of human is divided into four lobes i.e. right, left, quadrate and caudate lobe. </a:t>
            </a:r>
          </a:p>
          <a:p>
            <a:r>
              <a:rPr lang="en-US" dirty="0"/>
              <a:t>Each lobe of liver consists of a large number of lobules formed by hepatic cells. T</a:t>
            </a:r>
            <a:r>
              <a:rPr lang="en-US" dirty="0" smtClean="0"/>
              <a:t>he </a:t>
            </a:r>
            <a:r>
              <a:rPr lang="en-US" dirty="0"/>
              <a:t>lobules are branches of the hepatic artery, hepatic portal vein and bile duct. </a:t>
            </a:r>
            <a:endParaRPr lang="en-US" dirty="0" smtClean="0"/>
          </a:p>
          <a:p>
            <a:r>
              <a:rPr lang="en-US" dirty="0" smtClean="0"/>
              <a:t>The </a:t>
            </a:r>
            <a:r>
              <a:rPr lang="en-US" dirty="0"/>
              <a:t>hepatic vein connected to the hepatic artery and hepatic portal vein by sinusoids- blood spaces. </a:t>
            </a:r>
            <a:endParaRPr lang="en-US" dirty="0" smtClean="0"/>
          </a:p>
          <a:p>
            <a:r>
              <a:rPr lang="en-US" dirty="0" smtClean="0"/>
              <a:t>The </a:t>
            </a:r>
            <a:r>
              <a:rPr lang="en-US" dirty="0"/>
              <a:t>sinusoids alternate with bile canaliculi</a:t>
            </a:r>
            <a:r>
              <a:rPr lang="en-US" dirty="0" smtClean="0"/>
              <a:t>.</a:t>
            </a:r>
          </a:p>
          <a:p>
            <a:r>
              <a:rPr lang="en-US" dirty="0" smtClean="0"/>
              <a:t> </a:t>
            </a:r>
            <a:r>
              <a:rPr lang="en-US" dirty="0" err="1"/>
              <a:t>Kupffer</a:t>
            </a:r>
            <a:r>
              <a:rPr lang="en-US" dirty="0"/>
              <a:t> cells are found attached to the walls of the sinusoids </a:t>
            </a:r>
            <a:r>
              <a:rPr lang="en-US" dirty="0" smtClean="0"/>
              <a:t>they </a:t>
            </a:r>
            <a:r>
              <a:rPr lang="en-US" dirty="0"/>
              <a:t>are phagocytic in nature and are involved in the breakdown of old RBC and ingestion of harmful bacteria</a:t>
            </a:r>
            <a:r>
              <a:rPr lang="en-US" dirty="0" smtClean="0"/>
              <a:t>.</a:t>
            </a:r>
          </a:p>
        </p:txBody>
      </p:sp>
    </p:spTree>
    <p:extLst>
      <p:ext uri="{BB962C8B-B14F-4D97-AF65-F5344CB8AC3E}">
        <p14:creationId xmlns:p14="http://schemas.microsoft.com/office/powerpoint/2010/main" val="22378472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482415" y="3563081"/>
            <a:ext cx="3119082" cy="3073658"/>
          </a:xfrm>
          <a:prstGeom prst="rect">
            <a:avLst/>
          </a:prstGeom>
        </p:spPr>
      </p:pic>
      <p:pic>
        <p:nvPicPr>
          <p:cNvPr id="2050" name="Picture 2" descr="Structure of Liver - Overall Scien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2478" y="155330"/>
            <a:ext cx="6191250" cy="538162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Lab Accessory Organs Flashcards | Chegg.co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772" y="155330"/>
            <a:ext cx="5397706" cy="31979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77103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Liver</a:t>
            </a:r>
            <a:endParaRPr lang="en-US" dirty="0"/>
          </a:p>
        </p:txBody>
      </p:sp>
      <p:sp>
        <p:nvSpPr>
          <p:cNvPr id="3" name="Content Placeholder 2"/>
          <p:cNvSpPr>
            <a:spLocks noGrp="1"/>
          </p:cNvSpPr>
          <p:nvPr>
            <p:ph idx="1"/>
          </p:nvPr>
        </p:nvSpPr>
        <p:spPr/>
        <p:txBody>
          <a:bodyPr/>
          <a:lstStyle/>
          <a:p>
            <a:pPr marL="0" indent="0">
              <a:buNone/>
            </a:pPr>
            <a:r>
              <a:rPr lang="en-US" dirty="0" smtClean="0"/>
              <a:t>1.Functions </a:t>
            </a:r>
            <a:r>
              <a:rPr lang="en-US" dirty="0"/>
              <a:t>of bile juice</a:t>
            </a:r>
          </a:p>
          <a:p>
            <a:r>
              <a:rPr lang="en-US" dirty="0"/>
              <a:t>It secrete bile juice. </a:t>
            </a:r>
            <a:r>
              <a:rPr lang="en-US" dirty="0" smtClean="0"/>
              <a:t>It </a:t>
            </a:r>
            <a:r>
              <a:rPr lang="en-US" dirty="0"/>
              <a:t>is an alkaline juice and neutralize the acidity of </a:t>
            </a:r>
            <a:r>
              <a:rPr lang="en-US" dirty="0" err="1" smtClean="0"/>
              <a:t>chyme</a:t>
            </a:r>
            <a:r>
              <a:rPr lang="en-US" dirty="0"/>
              <a:t>. </a:t>
            </a:r>
          </a:p>
          <a:p>
            <a:r>
              <a:rPr lang="en-US" dirty="0"/>
              <a:t>It emulsify the fat into fat droplets. </a:t>
            </a:r>
          </a:p>
        </p:txBody>
      </p:sp>
    </p:spTree>
    <p:extLst>
      <p:ext uri="{BB962C8B-B14F-4D97-AF65-F5344CB8AC3E}">
        <p14:creationId xmlns:p14="http://schemas.microsoft.com/office/powerpoint/2010/main" val="5532965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Metabolic function</a:t>
            </a:r>
            <a:endParaRPr lang="en-US" dirty="0"/>
          </a:p>
        </p:txBody>
      </p:sp>
      <p:sp>
        <p:nvSpPr>
          <p:cNvPr id="3" name="Content Placeholder 2"/>
          <p:cNvSpPr>
            <a:spLocks noGrp="1"/>
          </p:cNvSpPr>
          <p:nvPr>
            <p:ph idx="1"/>
          </p:nvPr>
        </p:nvSpPr>
        <p:spPr/>
        <p:txBody>
          <a:bodyPr>
            <a:normAutofit/>
          </a:bodyPr>
          <a:lstStyle/>
          <a:p>
            <a:pPr marL="571500" indent="-571500">
              <a:buAutoNum type="romanLcPeriod"/>
            </a:pPr>
            <a:r>
              <a:rPr lang="en-US" dirty="0" smtClean="0"/>
              <a:t>Glycogenesis: Conversion of excess glucose into glycogen with the help of insulin is known as glycogenesis</a:t>
            </a:r>
          </a:p>
          <a:p>
            <a:pPr marL="571500" indent="-571500">
              <a:buAutoNum type="romanLcPeriod"/>
            </a:pPr>
            <a:r>
              <a:rPr lang="en-US" dirty="0" err="1" smtClean="0"/>
              <a:t>Glycogenolysis</a:t>
            </a:r>
            <a:r>
              <a:rPr lang="en-US" dirty="0" smtClean="0"/>
              <a:t>: It is the conversion </a:t>
            </a:r>
            <a:r>
              <a:rPr lang="en-US" dirty="0"/>
              <a:t>of glycogen into glucose by the liver cells with the help of glucagon hormone released by pancreas</a:t>
            </a:r>
            <a:r>
              <a:rPr lang="en-US" dirty="0" smtClean="0"/>
              <a:t>.</a:t>
            </a:r>
          </a:p>
          <a:p>
            <a:pPr marL="571500" indent="-571500">
              <a:buAutoNum type="romanLcPeriod"/>
            </a:pPr>
            <a:r>
              <a:rPr lang="en-US" dirty="0" smtClean="0"/>
              <a:t> </a:t>
            </a:r>
            <a:r>
              <a:rPr lang="en-US" dirty="0"/>
              <a:t>Gluconeogenesis: It is the formation of glucose and glycogen from non-carbohydrate sources such as amino acids, fatty acids, fatty acids, </a:t>
            </a:r>
            <a:r>
              <a:rPr lang="en-US" dirty="0" smtClean="0"/>
              <a:t>etc.</a:t>
            </a:r>
          </a:p>
          <a:p>
            <a:pPr marL="571500" indent="-571500">
              <a:buAutoNum type="romanLcPeriod"/>
            </a:pPr>
            <a:r>
              <a:rPr lang="en-US" dirty="0" smtClean="0"/>
              <a:t>Fat </a:t>
            </a:r>
            <a:r>
              <a:rPr lang="en-US" dirty="0"/>
              <a:t>metabolism: The liver cells convert the excess glucose and amino acids into fats</a:t>
            </a:r>
          </a:p>
        </p:txBody>
      </p:sp>
    </p:spTree>
    <p:extLst>
      <p:ext uri="{BB962C8B-B14F-4D97-AF65-F5344CB8AC3E}">
        <p14:creationId xmlns:p14="http://schemas.microsoft.com/office/powerpoint/2010/main" val="41015775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Protective function</a:t>
            </a:r>
            <a:endParaRPr lang="en-US" dirty="0"/>
          </a:p>
        </p:txBody>
      </p:sp>
      <p:sp>
        <p:nvSpPr>
          <p:cNvPr id="3" name="Content Placeholder 2"/>
          <p:cNvSpPr>
            <a:spLocks noGrp="1"/>
          </p:cNvSpPr>
          <p:nvPr>
            <p:ph idx="1"/>
          </p:nvPr>
        </p:nvSpPr>
        <p:spPr>
          <a:xfrm>
            <a:off x="422787" y="1386348"/>
            <a:ext cx="10931013" cy="4790615"/>
          </a:xfrm>
        </p:spPr>
        <p:txBody>
          <a:bodyPr>
            <a:normAutofit/>
          </a:bodyPr>
          <a:lstStyle/>
          <a:p>
            <a:r>
              <a:rPr lang="en-US" dirty="0" smtClean="0"/>
              <a:t>The </a:t>
            </a:r>
            <a:r>
              <a:rPr lang="en-US" dirty="0" err="1"/>
              <a:t>Kupffer</a:t>
            </a:r>
            <a:r>
              <a:rPr lang="en-US" dirty="0"/>
              <a:t> cells of liver engulf </a:t>
            </a:r>
            <a:r>
              <a:rPr lang="en-US" dirty="0" smtClean="0"/>
              <a:t>microorganisms </a:t>
            </a:r>
            <a:r>
              <a:rPr lang="en-US" dirty="0"/>
              <a:t>and other foreign </a:t>
            </a:r>
            <a:r>
              <a:rPr lang="en-US" dirty="0" smtClean="0"/>
              <a:t>materials.</a:t>
            </a:r>
          </a:p>
          <a:p>
            <a:r>
              <a:rPr lang="en-US" dirty="0" smtClean="0"/>
              <a:t>Liver </a:t>
            </a:r>
            <a:r>
              <a:rPr lang="en-US" dirty="0"/>
              <a:t>converts the toxic substances into harmless substances </a:t>
            </a:r>
            <a:endParaRPr lang="en-US" dirty="0" smtClean="0"/>
          </a:p>
          <a:p>
            <a:r>
              <a:rPr lang="en-US" dirty="0" smtClean="0"/>
              <a:t>Liver </a:t>
            </a:r>
            <a:r>
              <a:rPr lang="en-US" dirty="0"/>
              <a:t>cells convert the highly toxic ammonia into less toxic </a:t>
            </a:r>
            <a:r>
              <a:rPr lang="en-US" dirty="0" smtClean="0"/>
              <a:t>urea. </a:t>
            </a:r>
          </a:p>
        </p:txBody>
      </p:sp>
    </p:spTree>
    <p:extLst>
      <p:ext uri="{BB962C8B-B14F-4D97-AF65-F5344CB8AC3E}">
        <p14:creationId xmlns:p14="http://schemas.microsoft.com/office/powerpoint/2010/main" val="28554551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Hematological functions</a:t>
            </a:r>
          </a:p>
        </p:txBody>
      </p:sp>
      <p:sp>
        <p:nvSpPr>
          <p:cNvPr id="3" name="Content Placeholder 2"/>
          <p:cNvSpPr>
            <a:spLocks noGrp="1"/>
          </p:cNvSpPr>
          <p:nvPr>
            <p:ph idx="1"/>
          </p:nvPr>
        </p:nvSpPr>
        <p:spPr/>
        <p:txBody>
          <a:bodyPr/>
          <a:lstStyle/>
          <a:p>
            <a:pPr marL="0" indent="0">
              <a:buNone/>
            </a:pPr>
            <a:r>
              <a:rPr lang="en-US" dirty="0"/>
              <a:t>a. Synthesis of RBC and blood proteins </a:t>
            </a:r>
            <a:endParaRPr lang="en-US" dirty="0" smtClean="0"/>
          </a:p>
          <a:p>
            <a:pPr marL="0" indent="0">
              <a:buNone/>
            </a:pPr>
            <a:r>
              <a:rPr lang="en-US" dirty="0" smtClean="0"/>
              <a:t>b</a:t>
            </a:r>
            <a:r>
              <a:rPr lang="en-US" dirty="0"/>
              <a:t>. Secretion of heparin </a:t>
            </a:r>
            <a:r>
              <a:rPr lang="en-US" dirty="0" smtClean="0"/>
              <a:t>which is </a:t>
            </a:r>
            <a:r>
              <a:rPr lang="en-US" dirty="0"/>
              <a:t>an anti-coagulant </a:t>
            </a:r>
            <a:endParaRPr lang="en-US" dirty="0" smtClean="0"/>
          </a:p>
          <a:p>
            <a:pPr marL="0" indent="0">
              <a:buNone/>
            </a:pPr>
            <a:r>
              <a:rPr lang="en-US" dirty="0" smtClean="0"/>
              <a:t>c. Destruction </a:t>
            </a:r>
            <a:r>
              <a:rPr lang="en-US" dirty="0"/>
              <a:t>of </a:t>
            </a:r>
            <a:r>
              <a:rPr lang="en-US" dirty="0" smtClean="0"/>
              <a:t>old RBC </a:t>
            </a:r>
          </a:p>
        </p:txBody>
      </p:sp>
    </p:spTree>
    <p:extLst>
      <p:ext uri="{BB962C8B-B14F-4D97-AF65-F5344CB8AC3E}">
        <p14:creationId xmlns:p14="http://schemas.microsoft.com/office/powerpoint/2010/main" val="1434282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It is a long and coiled duct extending bounded from mouth to the anus. </a:t>
            </a:r>
          </a:p>
          <a:p>
            <a:r>
              <a:rPr lang="en-US" dirty="0" smtClean="0"/>
              <a:t>It measures about 8-10 m in length and differentiated into the following parts.</a:t>
            </a:r>
            <a:endParaRPr lang="en-US" dirty="0"/>
          </a:p>
        </p:txBody>
      </p:sp>
      <p:sp>
        <p:nvSpPr>
          <p:cNvPr id="4" name="Title 1"/>
          <p:cNvSpPr>
            <a:spLocks noGrp="1"/>
          </p:cNvSpPr>
          <p:nvPr>
            <p:ph type="title"/>
          </p:nvPr>
        </p:nvSpPr>
        <p:spPr/>
        <p:txBody>
          <a:bodyPr/>
          <a:lstStyle/>
          <a:p>
            <a:r>
              <a:rPr lang="en-US" dirty="0" smtClean="0"/>
              <a:t>A. Alimentary canal</a:t>
            </a:r>
            <a:endParaRPr lang="en-US" dirty="0"/>
          </a:p>
        </p:txBody>
      </p:sp>
    </p:spTree>
    <p:extLst>
      <p:ext uri="{BB962C8B-B14F-4D97-AF65-F5344CB8AC3E}">
        <p14:creationId xmlns:p14="http://schemas.microsoft.com/office/powerpoint/2010/main" val="35880438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Gastric glands</a:t>
            </a:r>
            <a:endParaRPr lang="en-US" dirty="0"/>
          </a:p>
        </p:txBody>
      </p:sp>
      <p:sp>
        <p:nvSpPr>
          <p:cNvPr id="3" name="Content Placeholder 2"/>
          <p:cNvSpPr>
            <a:spLocks noGrp="1"/>
          </p:cNvSpPr>
          <p:nvPr>
            <p:ph idx="1"/>
          </p:nvPr>
        </p:nvSpPr>
        <p:spPr/>
        <p:txBody>
          <a:bodyPr/>
          <a:lstStyle/>
          <a:p>
            <a:r>
              <a:rPr lang="en-US" dirty="0" smtClean="0"/>
              <a:t>It is present in the wall of stomach. It is branched tubular gland. It secrete gastric juice. A normal person secretes about 2-3 lt. gastric juice daily. </a:t>
            </a:r>
          </a:p>
          <a:p>
            <a:endParaRPr lang="en-US" dirty="0"/>
          </a:p>
        </p:txBody>
      </p:sp>
    </p:spTree>
    <p:extLst>
      <p:ext uri="{BB962C8B-B14F-4D97-AF65-F5344CB8AC3E}">
        <p14:creationId xmlns:p14="http://schemas.microsoft.com/office/powerpoint/2010/main" val="17975427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of gastric juice</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smtClean="0"/>
              <a:t>a. HCL</a:t>
            </a:r>
          </a:p>
          <a:p>
            <a:r>
              <a:rPr lang="en-US" dirty="0" smtClean="0"/>
              <a:t>It makes the food acidic.</a:t>
            </a:r>
          </a:p>
          <a:p>
            <a:r>
              <a:rPr lang="en-US" dirty="0" smtClean="0"/>
              <a:t>It activates the inactive pepsinogen to pepsin and </a:t>
            </a:r>
            <a:r>
              <a:rPr lang="en-US" dirty="0" err="1" smtClean="0"/>
              <a:t>prorennin</a:t>
            </a:r>
            <a:r>
              <a:rPr lang="en-US" dirty="0" smtClean="0"/>
              <a:t> to rennin. </a:t>
            </a:r>
          </a:p>
          <a:p>
            <a:r>
              <a:rPr lang="en-US" dirty="0" smtClean="0"/>
              <a:t>It destroy bacteria and microbes present in the food. </a:t>
            </a:r>
          </a:p>
          <a:p>
            <a:r>
              <a:rPr lang="en-US" dirty="0" smtClean="0"/>
              <a:t>It destroy the hard substances like bone. </a:t>
            </a:r>
          </a:p>
          <a:p>
            <a:r>
              <a:rPr lang="en-US" dirty="0" smtClean="0"/>
              <a:t>It controls the opening of pyloric aperture.</a:t>
            </a:r>
            <a:endParaRPr lang="en-US" dirty="0"/>
          </a:p>
        </p:txBody>
      </p:sp>
    </p:spTree>
    <p:extLst>
      <p:ext uri="{BB962C8B-B14F-4D97-AF65-F5344CB8AC3E}">
        <p14:creationId xmlns:p14="http://schemas.microsoft.com/office/powerpoint/2010/main" val="26326830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1613" y="599768"/>
            <a:ext cx="10862187" cy="5577195"/>
          </a:xfrm>
        </p:spPr>
        <p:txBody>
          <a:bodyPr/>
          <a:lstStyle/>
          <a:p>
            <a:pPr marL="0" indent="0">
              <a:buNone/>
            </a:pPr>
            <a:r>
              <a:rPr lang="en-US" dirty="0" smtClean="0"/>
              <a:t>b. pepsin: It breakdown the protein into peptones and proteases. </a:t>
            </a:r>
          </a:p>
          <a:p>
            <a:pPr marL="0" indent="0">
              <a:buNone/>
            </a:pPr>
            <a:r>
              <a:rPr lang="en-US" dirty="0" smtClean="0"/>
              <a:t>c. Rennin: It converts the milk into curd. It is only secreted in children. </a:t>
            </a:r>
            <a:endParaRPr lang="en-US" dirty="0"/>
          </a:p>
          <a:p>
            <a:pPr marL="0" indent="0">
              <a:buNone/>
            </a:pPr>
            <a:r>
              <a:rPr lang="en-US" dirty="0" smtClean="0"/>
              <a:t>d. Gastric lipase: It breakdown the fat into fatty acid.</a:t>
            </a:r>
          </a:p>
          <a:p>
            <a:pPr marL="0" indent="0">
              <a:buNone/>
            </a:pPr>
            <a:r>
              <a:rPr lang="en-US" dirty="0" smtClean="0"/>
              <a:t>e. Mucus: It protect the stomach wall from the acidic effect of HCL and also make food slippery. </a:t>
            </a:r>
            <a:endParaRPr lang="en-US" dirty="0"/>
          </a:p>
        </p:txBody>
      </p:sp>
    </p:spTree>
    <p:extLst>
      <p:ext uri="{BB962C8B-B14F-4D97-AF65-F5344CB8AC3E}">
        <p14:creationId xmlns:p14="http://schemas.microsoft.com/office/powerpoint/2010/main" val="34053612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Intestinal gland</a:t>
            </a:r>
            <a:endParaRPr lang="en-US" dirty="0"/>
          </a:p>
        </p:txBody>
      </p:sp>
      <p:sp>
        <p:nvSpPr>
          <p:cNvPr id="3" name="Content Placeholder 2"/>
          <p:cNvSpPr>
            <a:spLocks noGrp="1"/>
          </p:cNvSpPr>
          <p:nvPr>
            <p:ph idx="1"/>
          </p:nvPr>
        </p:nvSpPr>
        <p:spPr/>
        <p:txBody>
          <a:bodyPr/>
          <a:lstStyle/>
          <a:p>
            <a:r>
              <a:rPr lang="en-US" dirty="0" smtClean="0"/>
              <a:t>It is present on the wall of jejunum and ileum. </a:t>
            </a:r>
          </a:p>
          <a:p>
            <a:r>
              <a:rPr lang="en-US" dirty="0" smtClean="0"/>
              <a:t>It is of two types: Crypts of </a:t>
            </a:r>
            <a:r>
              <a:rPr lang="en-US" dirty="0" err="1" smtClean="0"/>
              <a:t>lieberkuhn</a:t>
            </a:r>
            <a:r>
              <a:rPr lang="en-US" dirty="0" smtClean="0"/>
              <a:t> and Brunner’s glands. </a:t>
            </a:r>
          </a:p>
          <a:p>
            <a:r>
              <a:rPr lang="en-US" dirty="0" smtClean="0"/>
              <a:t>Crypts of </a:t>
            </a:r>
            <a:r>
              <a:rPr lang="en-US" dirty="0" err="1" smtClean="0"/>
              <a:t>Lieberkuhn</a:t>
            </a:r>
            <a:r>
              <a:rPr lang="en-US" dirty="0" smtClean="0"/>
              <a:t> produces hormones and </a:t>
            </a:r>
            <a:r>
              <a:rPr lang="en-US" dirty="0" err="1" smtClean="0"/>
              <a:t>brunner’s</a:t>
            </a:r>
            <a:r>
              <a:rPr lang="en-US" dirty="0" smtClean="0"/>
              <a:t> glands produce enzymes and mucus. </a:t>
            </a:r>
          </a:p>
          <a:p>
            <a:endParaRPr lang="en-US" dirty="0"/>
          </a:p>
        </p:txBody>
      </p:sp>
    </p:spTree>
    <p:extLst>
      <p:ext uri="{BB962C8B-B14F-4D97-AF65-F5344CB8AC3E}">
        <p14:creationId xmlns:p14="http://schemas.microsoft.com/office/powerpoint/2010/main" val="31044061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Physiology of digestion in human </a:t>
            </a:r>
            <a:endParaRPr lang="en-US" dirty="0"/>
          </a:p>
        </p:txBody>
      </p:sp>
      <p:sp>
        <p:nvSpPr>
          <p:cNvPr id="3" name="Content Placeholder 2"/>
          <p:cNvSpPr>
            <a:spLocks noGrp="1"/>
          </p:cNvSpPr>
          <p:nvPr>
            <p:ph idx="1"/>
          </p:nvPr>
        </p:nvSpPr>
        <p:spPr/>
        <p:txBody>
          <a:bodyPr/>
          <a:lstStyle/>
          <a:p>
            <a:r>
              <a:rPr lang="en-US" dirty="0" smtClean="0"/>
              <a:t>The physiology of digestion in humans completed in the following steps: </a:t>
            </a:r>
          </a:p>
          <a:p>
            <a:pPr marL="514350" indent="-514350">
              <a:buAutoNum type="arabicPeriod"/>
            </a:pPr>
            <a:r>
              <a:rPr lang="en-US" dirty="0" smtClean="0"/>
              <a:t>Ingestion: It is the process of taking of food into mouth</a:t>
            </a:r>
          </a:p>
          <a:p>
            <a:pPr marL="514350" indent="-514350">
              <a:buAutoNum type="arabicPeriod"/>
            </a:pPr>
            <a:r>
              <a:rPr lang="en-US" dirty="0" smtClean="0"/>
              <a:t>Digestion: It is the conversion of complex food into simplest. Digestion of food is a physical and chemical process. In the physical process, large food is broken into smaller forms. In a chemical process, large molecules of complex food are broken down into simple molecules. In human, digestion begins from the mouth cavity and ends at the ileum part of the intestine. </a:t>
            </a:r>
            <a:endParaRPr lang="en-US" dirty="0"/>
          </a:p>
        </p:txBody>
      </p:sp>
    </p:spTree>
    <p:extLst>
      <p:ext uri="{BB962C8B-B14F-4D97-AF65-F5344CB8AC3E}">
        <p14:creationId xmlns:p14="http://schemas.microsoft.com/office/powerpoint/2010/main" val="1941371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Digestion in mouth cavity</a:t>
            </a:r>
            <a:endParaRPr lang="en-US" dirty="0"/>
          </a:p>
        </p:txBody>
      </p:sp>
      <p:sp>
        <p:nvSpPr>
          <p:cNvPr id="3" name="Content Placeholder 2"/>
          <p:cNvSpPr>
            <a:spLocks noGrp="1"/>
          </p:cNvSpPr>
          <p:nvPr>
            <p:ph idx="1"/>
          </p:nvPr>
        </p:nvSpPr>
        <p:spPr/>
        <p:txBody>
          <a:bodyPr/>
          <a:lstStyle/>
          <a:p>
            <a:r>
              <a:rPr lang="en-US" dirty="0" smtClean="0"/>
              <a:t>In the mouth cavity, food is digested by both physical and chemical processes. The tongue and teeth digest food physically into smaller pieces. </a:t>
            </a:r>
          </a:p>
          <a:p>
            <a:r>
              <a:rPr lang="en-US" dirty="0" smtClean="0"/>
              <a:t>The saliva secreted by salivary glands makes the food moist and slippery for easy swallowing.</a:t>
            </a:r>
          </a:p>
          <a:p>
            <a:r>
              <a:rPr lang="en-US" dirty="0" smtClean="0"/>
              <a:t>Saliva contain an enzyme “salivary amylase” and it digest starch into maltose. </a:t>
            </a:r>
          </a:p>
          <a:p>
            <a:endParaRPr lang="en-US" dirty="0" smtClean="0"/>
          </a:p>
          <a:p>
            <a:endParaRPr lang="en-US" dirty="0"/>
          </a:p>
        </p:txBody>
      </p:sp>
    </p:spTree>
    <p:extLst>
      <p:ext uri="{BB962C8B-B14F-4D97-AF65-F5344CB8AC3E}">
        <p14:creationId xmlns:p14="http://schemas.microsoft.com/office/powerpoint/2010/main" val="6895241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 Digestion in stomach </a:t>
            </a:r>
            <a:endParaRPr lang="en-US" dirty="0"/>
          </a:p>
        </p:txBody>
      </p:sp>
      <p:sp>
        <p:nvSpPr>
          <p:cNvPr id="3" name="Content Placeholder 2"/>
          <p:cNvSpPr>
            <a:spLocks noGrp="1"/>
          </p:cNvSpPr>
          <p:nvPr>
            <p:ph idx="1"/>
          </p:nvPr>
        </p:nvSpPr>
        <p:spPr/>
        <p:txBody>
          <a:bodyPr>
            <a:normAutofit lnSpcReduction="10000"/>
          </a:bodyPr>
          <a:lstStyle/>
          <a:p>
            <a:r>
              <a:rPr lang="en-US" dirty="0" smtClean="0"/>
              <a:t>From mouth cavity, food is transported to stomach through pharynx and </a:t>
            </a:r>
            <a:r>
              <a:rPr lang="en-US" dirty="0" err="1" smtClean="0"/>
              <a:t>oesophagus</a:t>
            </a:r>
            <a:r>
              <a:rPr lang="en-US" dirty="0" smtClean="0"/>
              <a:t>. </a:t>
            </a:r>
          </a:p>
          <a:p>
            <a:r>
              <a:rPr lang="en-US" dirty="0" smtClean="0"/>
              <a:t>In the stomach, food is digested by both physical and chemical processes.</a:t>
            </a:r>
          </a:p>
          <a:p>
            <a:r>
              <a:rPr lang="en-US" dirty="0" smtClean="0"/>
              <a:t>The churning movement of the stomach wall breaks down food physically into smaller pieces. </a:t>
            </a:r>
          </a:p>
          <a:p>
            <a:r>
              <a:rPr lang="en-US" dirty="0" smtClean="0"/>
              <a:t>Stomach wall contain gastric gland and secretes gastric juice. </a:t>
            </a:r>
          </a:p>
          <a:p>
            <a:r>
              <a:rPr lang="en-US" dirty="0" smtClean="0"/>
              <a:t>Gastric juice contain different enzymes and HCL which digest food chemically. </a:t>
            </a:r>
          </a:p>
          <a:p>
            <a:r>
              <a:rPr lang="en-US" dirty="0" smtClean="0"/>
              <a:t>The functions of different components of gastric juice are as follows:</a:t>
            </a:r>
          </a:p>
          <a:p>
            <a:endParaRPr lang="en-US" dirty="0" smtClean="0"/>
          </a:p>
          <a:p>
            <a:endParaRPr lang="en-US" dirty="0"/>
          </a:p>
        </p:txBody>
      </p:sp>
    </p:spTree>
    <p:extLst>
      <p:ext uri="{BB962C8B-B14F-4D97-AF65-F5344CB8AC3E}">
        <p14:creationId xmlns:p14="http://schemas.microsoft.com/office/powerpoint/2010/main" val="42124954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HCL</a:t>
            </a:r>
            <a:endParaRPr lang="en-US" dirty="0"/>
          </a:p>
        </p:txBody>
      </p:sp>
      <p:sp>
        <p:nvSpPr>
          <p:cNvPr id="3" name="Content Placeholder 2"/>
          <p:cNvSpPr>
            <a:spLocks noGrp="1"/>
          </p:cNvSpPr>
          <p:nvPr>
            <p:ph idx="1"/>
          </p:nvPr>
        </p:nvSpPr>
        <p:spPr/>
        <p:txBody>
          <a:bodyPr/>
          <a:lstStyle/>
          <a:p>
            <a:r>
              <a:rPr lang="en-US" dirty="0"/>
              <a:t>It makes the food acidic.</a:t>
            </a:r>
          </a:p>
          <a:p>
            <a:r>
              <a:rPr lang="en-US" dirty="0"/>
              <a:t>It activates the inactive pepsinogen to pepsin and </a:t>
            </a:r>
            <a:r>
              <a:rPr lang="en-US" dirty="0" err="1"/>
              <a:t>prorennin</a:t>
            </a:r>
            <a:r>
              <a:rPr lang="en-US" dirty="0"/>
              <a:t> to rennin. </a:t>
            </a:r>
          </a:p>
          <a:p>
            <a:r>
              <a:rPr lang="en-US" dirty="0"/>
              <a:t>It destroy bacteria and microbes present in the food. </a:t>
            </a:r>
          </a:p>
          <a:p>
            <a:r>
              <a:rPr lang="en-US" dirty="0"/>
              <a:t>It destroy the hard substances like bone. </a:t>
            </a:r>
          </a:p>
          <a:p>
            <a:r>
              <a:rPr lang="en-US" dirty="0"/>
              <a:t>It controls the opening of pyloric aperture.</a:t>
            </a:r>
          </a:p>
        </p:txBody>
      </p:sp>
    </p:spTree>
    <p:extLst>
      <p:ext uri="{BB962C8B-B14F-4D97-AF65-F5344CB8AC3E}">
        <p14:creationId xmlns:p14="http://schemas.microsoft.com/office/powerpoint/2010/main" val="18025049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1781" y="491613"/>
            <a:ext cx="10872019" cy="5685350"/>
          </a:xfrm>
        </p:spPr>
        <p:txBody>
          <a:bodyPr/>
          <a:lstStyle/>
          <a:p>
            <a:pPr marL="0" indent="0">
              <a:buNone/>
            </a:pPr>
            <a:r>
              <a:rPr lang="en-US" dirty="0"/>
              <a:t>b. pepsin: It breakdown the protein into peptones and proteases. </a:t>
            </a:r>
          </a:p>
          <a:p>
            <a:pPr marL="0" indent="0">
              <a:buNone/>
            </a:pPr>
            <a:r>
              <a:rPr lang="en-US" dirty="0"/>
              <a:t>c. Rennin: It converts the milk into curd. It is only secreted in children. </a:t>
            </a:r>
          </a:p>
          <a:p>
            <a:pPr marL="0" indent="0">
              <a:buNone/>
            </a:pPr>
            <a:r>
              <a:rPr lang="en-US" dirty="0"/>
              <a:t>d. Gastric lipase: It breakdown the fat into fatty acid.</a:t>
            </a:r>
          </a:p>
          <a:p>
            <a:pPr marL="0" indent="0">
              <a:buNone/>
            </a:pPr>
            <a:r>
              <a:rPr lang="en-US" dirty="0"/>
              <a:t>e. Mucus: It protect the stomach wall from the acidic effect of HCL and also make food slippery. </a:t>
            </a:r>
          </a:p>
        </p:txBody>
      </p:sp>
    </p:spTree>
    <p:extLst>
      <p:ext uri="{BB962C8B-B14F-4D97-AF65-F5344CB8AC3E}">
        <p14:creationId xmlns:p14="http://schemas.microsoft.com/office/powerpoint/2010/main" val="8022805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Digestion in Duodenum</a:t>
            </a:r>
            <a:endParaRPr lang="en-US" dirty="0"/>
          </a:p>
        </p:txBody>
      </p:sp>
      <p:sp>
        <p:nvSpPr>
          <p:cNvPr id="3" name="Content Placeholder 2"/>
          <p:cNvSpPr>
            <a:spLocks noGrp="1"/>
          </p:cNvSpPr>
          <p:nvPr>
            <p:ph idx="1"/>
          </p:nvPr>
        </p:nvSpPr>
        <p:spPr/>
        <p:txBody>
          <a:bodyPr/>
          <a:lstStyle/>
          <a:p>
            <a:r>
              <a:rPr lang="en-US" dirty="0" smtClean="0"/>
              <a:t>The partially digested and semi solid form of food is called </a:t>
            </a:r>
            <a:r>
              <a:rPr lang="en-US" dirty="0" err="1" smtClean="0"/>
              <a:t>chyme</a:t>
            </a:r>
            <a:r>
              <a:rPr lang="en-US" dirty="0" smtClean="0"/>
              <a:t>. </a:t>
            </a:r>
          </a:p>
          <a:p>
            <a:r>
              <a:rPr lang="en-US" dirty="0" smtClean="0"/>
              <a:t>It passes to the duodenum little by little through the pyloric sphincter. </a:t>
            </a:r>
          </a:p>
          <a:p>
            <a:r>
              <a:rPr lang="en-US" dirty="0" smtClean="0"/>
              <a:t>In the duodenum </a:t>
            </a:r>
            <a:r>
              <a:rPr lang="en-US" dirty="0" err="1" smtClean="0"/>
              <a:t>chyme</a:t>
            </a:r>
            <a:r>
              <a:rPr lang="en-US" dirty="0" smtClean="0"/>
              <a:t> is affected by both bile and pancreatic juice and most of the food gets digested. </a:t>
            </a:r>
          </a:p>
          <a:p>
            <a:r>
              <a:rPr lang="en-US" dirty="0" smtClean="0"/>
              <a:t>Bile juice is alkaline in nature and it makes suitable environment for the activity of pancreatic enzymes.</a:t>
            </a:r>
          </a:p>
          <a:p>
            <a:r>
              <a:rPr lang="en-US" dirty="0" smtClean="0"/>
              <a:t>Pancreatic juice contain all types of enzymes and digest all types of food. These enzymes and their function are as follows:</a:t>
            </a:r>
          </a:p>
          <a:p>
            <a:r>
              <a:rPr lang="en-US" dirty="0" smtClean="0"/>
              <a:t> </a:t>
            </a:r>
          </a:p>
          <a:p>
            <a:endParaRPr lang="en-US" dirty="0"/>
          </a:p>
        </p:txBody>
      </p:sp>
    </p:spTree>
    <p:extLst>
      <p:ext uri="{BB962C8B-B14F-4D97-AF65-F5344CB8AC3E}">
        <p14:creationId xmlns:p14="http://schemas.microsoft.com/office/powerpoint/2010/main" val="548685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7317"/>
            <a:ext cx="11353800" cy="1533372"/>
          </a:xfrm>
        </p:spPr>
        <p:txBody>
          <a:bodyPr/>
          <a:lstStyle/>
          <a:p>
            <a:r>
              <a:rPr lang="en-US" dirty="0" smtClean="0"/>
              <a:t>a. Mouth and mouth cavity</a:t>
            </a:r>
            <a:endParaRPr lang="en-US" dirty="0"/>
          </a:p>
        </p:txBody>
      </p:sp>
      <p:sp>
        <p:nvSpPr>
          <p:cNvPr id="3" name="Content Placeholder 2"/>
          <p:cNvSpPr>
            <a:spLocks noGrp="1"/>
          </p:cNvSpPr>
          <p:nvPr>
            <p:ph idx="1"/>
          </p:nvPr>
        </p:nvSpPr>
        <p:spPr>
          <a:xfrm>
            <a:off x="71284" y="1579819"/>
            <a:ext cx="10515600" cy="4351338"/>
          </a:xfrm>
        </p:spPr>
        <p:txBody>
          <a:bodyPr>
            <a:normAutofit fontScale="92500" lnSpcReduction="10000"/>
          </a:bodyPr>
          <a:lstStyle/>
          <a:p>
            <a:r>
              <a:rPr lang="en-US" dirty="0" smtClean="0"/>
              <a:t>Mouth is a transverse aperture bounded by fleshy lips. </a:t>
            </a:r>
          </a:p>
          <a:p>
            <a:r>
              <a:rPr lang="en-US" dirty="0" smtClean="0"/>
              <a:t>Mouth open into wide cavity called mouth cavity or oral cavity. </a:t>
            </a:r>
          </a:p>
          <a:p>
            <a:r>
              <a:rPr lang="en-US" dirty="0" smtClean="0"/>
              <a:t>It is bounded by upper lower jaw and sides by cheeks. </a:t>
            </a:r>
          </a:p>
          <a:p>
            <a:r>
              <a:rPr lang="en-US" dirty="0" smtClean="0"/>
              <a:t>The roof of the mouth cavity is called palate. </a:t>
            </a:r>
          </a:p>
          <a:p>
            <a:r>
              <a:rPr lang="en-US" dirty="0" smtClean="0"/>
              <a:t>From the soft palate, finger like projection hangs down called uvula. </a:t>
            </a:r>
          </a:p>
          <a:p>
            <a:r>
              <a:rPr lang="en-US" dirty="0" smtClean="0"/>
              <a:t>It separates the mouth cavity from pharynx.</a:t>
            </a:r>
          </a:p>
          <a:p>
            <a:r>
              <a:rPr lang="en-US" dirty="0" smtClean="0"/>
              <a:t>Floor of the mouth cavity contain highly muscular tongue and it helps in mastication of food. </a:t>
            </a:r>
          </a:p>
          <a:p>
            <a:r>
              <a:rPr lang="en-US" dirty="0" smtClean="0"/>
              <a:t>Sides of the mouth cavity contain teeth which also helps in mastication of food.</a:t>
            </a:r>
          </a:p>
          <a:p>
            <a:endParaRPr lang="en-US" dirty="0"/>
          </a:p>
        </p:txBody>
      </p:sp>
      <p:pic>
        <p:nvPicPr>
          <p:cNvPr id="4" name="Picture 3"/>
          <p:cNvPicPr>
            <a:picLocks noChangeAspect="1"/>
          </p:cNvPicPr>
          <p:nvPr/>
        </p:nvPicPr>
        <p:blipFill>
          <a:blip r:embed="rId2"/>
          <a:stretch>
            <a:fillRect/>
          </a:stretch>
        </p:blipFill>
        <p:spPr>
          <a:xfrm>
            <a:off x="8866552" y="220151"/>
            <a:ext cx="3029307" cy="2941075"/>
          </a:xfrm>
          <a:prstGeom prst="rect">
            <a:avLst/>
          </a:prstGeom>
        </p:spPr>
      </p:pic>
    </p:spTree>
    <p:extLst>
      <p:ext uri="{BB962C8B-B14F-4D97-AF65-F5344CB8AC3E}">
        <p14:creationId xmlns:p14="http://schemas.microsoft.com/office/powerpoint/2010/main" val="158862411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a. Trypsin: Protein    </a:t>
            </a:r>
            <a:r>
              <a:rPr lang="en-US" sz="1600" dirty="0"/>
              <a:t>breakdown</a:t>
            </a:r>
            <a:r>
              <a:rPr lang="en-US" dirty="0"/>
              <a:t>    Amino acid</a:t>
            </a:r>
          </a:p>
          <a:p>
            <a:pPr marL="0" indent="0">
              <a:buNone/>
            </a:pPr>
            <a:r>
              <a:rPr lang="en-US" dirty="0"/>
              <a:t>b. Amylase: Starch                   Maltose</a:t>
            </a:r>
          </a:p>
          <a:p>
            <a:pPr marL="0" indent="0">
              <a:buNone/>
            </a:pPr>
            <a:r>
              <a:rPr lang="en-US" dirty="0"/>
              <a:t>c. Lipase: Fat                     Fatty acid</a:t>
            </a:r>
          </a:p>
        </p:txBody>
      </p:sp>
      <p:cxnSp>
        <p:nvCxnSpPr>
          <p:cNvPr id="5" name="Straight Arrow Connector 4"/>
          <p:cNvCxnSpPr/>
          <p:nvPr/>
        </p:nvCxnSpPr>
        <p:spPr>
          <a:xfrm>
            <a:off x="3628103" y="1986116"/>
            <a:ext cx="1238865" cy="196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3008670" y="3087327"/>
            <a:ext cx="1238865" cy="196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3780503" y="2546554"/>
            <a:ext cx="1238865" cy="196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63724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 Digestion in jejunum and ileum</a:t>
            </a:r>
            <a:endParaRPr lang="en-US" dirty="0"/>
          </a:p>
        </p:txBody>
      </p:sp>
      <p:sp>
        <p:nvSpPr>
          <p:cNvPr id="3" name="Content Placeholder 2"/>
          <p:cNvSpPr>
            <a:spLocks noGrp="1"/>
          </p:cNvSpPr>
          <p:nvPr>
            <p:ph idx="1"/>
          </p:nvPr>
        </p:nvSpPr>
        <p:spPr/>
        <p:txBody>
          <a:bodyPr/>
          <a:lstStyle/>
          <a:p>
            <a:r>
              <a:rPr lang="en-US" dirty="0" smtClean="0"/>
              <a:t>The final digestion of food takes place in jejunum and ileum. </a:t>
            </a:r>
          </a:p>
          <a:p>
            <a:r>
              <a:rPr lang="en-US" dirty="0" smtClean="0"/>
              <a:t>The wall of jejunum and ileum contains the intestinal glands which secretes different types of enzyme and digest food chemically into simpler molecules. </a:t>
            </a:r>
            <a:endParaRPr lang="en-US" dirty="0"/>
          </a:p>
        </p:txBody>
      </p:sp>
    </p:spTree>
    <p:extLst>
      <p:ext uri="{BB962C8B-B14F-4D97-AF65-F5344CB8AC3E}">
        <p14:creationId xmlns:p14="http://schemas.microsoft.com/office/powerpoint/2010/main" val="34662902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806" y="216310"/>
            <a:ext cx="11107994" cy="904568"/>
          </a:xfrm>
        </p:spPr>
        <p:txBody>
          <a:bodyPr/>
          <a:lstStyle/>
          <a:p>
            <a:r>
              <a:rPr lang="en-US" dirty="0" smtClean="0"/>
              <a:t>3. Absorption</a:t>
            </a:r>
            <a:endParaRPr lang="en-US" dirty="0"/>
          </a:p>
        </p:txBody>
      </p:sp>
      <p:sp>
        <p:nvSpPr>
          <p:cNvPr id="3" name="Content Placeholder 2"/>
          <p:cNvSpPr>
            <a:spLocks noGrp="1"/>
          </p:cNvSpPr>
          <p:nvPr>
            <p:ph idx="1"/>
          </p:nvPr>
        </p:nvSpPr>
        <p:spPr>
          <a:xfrm>
            <a:off x="599768" y="1120877"/>
            <a:ext cx="10754032" cy="5056086"/>
          </a:xfrm>
        </p:spPr>
        <p:txBody>
          <a:bodyPr>
            <a:normAutofit fontScale="92500" lnSpcReduction="10000"/>
          </a:bodyPr>
          <a:lstStyle/>
          <a:p>
            <a:r>
              <a:rPr lang="en-US" dirty="0" smtClean="0"/>
              <a:t>The process of taking digested food from the site of digestion to blood vessels and lymph vessels to present on the submucosa region of the wall of the alimentary canal is known as absorption. </a:t>
            </a:r>
          </a:p>
          <a:p>
            <a:r>
              <a:rPr lang="en-US" dirty="0" smtClean="0"/>
              <a:t>Absorption of food begins from the stomach and ends at the ileum. </a:t>
            </a:r>
          </a:p>
          <a:p>
            <a:r>
              <a:rPr lang="en-US" dirty="0" smtClean="0"/>
              <a:t>No food is absorbed in mouth and </a:t>
            </a:r>
            <a:r>
              <a:rPr lang="en-US" dirty="0" err="1" smtClean="0"/>
              <a:t>oesophagus</a:t>
            </a:r>
            <a:r>
              <a:rPr lang="en-US" dirty="0" smtClean="0"/>
              <a:t>. </a:t>
            </a:r>
          </a:p>
          <a:p>
            <a:r>
              <a:rPr lang="en-US" dirty="0" smtClean="0"/>
              <a:t>Little amount of food is absorbed in stomach, duodenum and jejunum and maximum amount of food is absorbed in ileum. </a:t>
            </a:r>
          </a:p>
          <a:p>
            <a:r>
              <a:rPr lang="en-US" dirty="0" smtClean="0"/>
              <a:t>Ileum contains fine finger like projection called villi so that maximum amount of food is absorbed in the ileum.</a:t>
            </a:r>
          </a:p>
          <a:p>
            <a:r>
              <a:rPr lang="en-US" dirty="0" smtClean="0"/>
              <a:t>Wall of the stomach, duodenum and jejunum contains thick villi and little amount of food is absorbed. </a:t>
            </a:r>
          </a:p>
          <a:p>
            <a:r>
              <a:rPr lang="en-US" dirty="0" smtClean="0"/>
              <a:t>The maximum amount of water is absorbed in large intestine and semisolid food is converted into solid from.</a:t>
            </a:r>
            <a:endParaRPr lang="en-US" dirty="0"/>
          </a:p>
        </p:txBody>
      </p:sp>
    </p:spTree>
    <p:extLst>
      <p:ext uri="{BB962C8B-B14F-4D97-AF65-F5344CB8AC3E}">
        <p14:creationId xmlns:p14="http://schemas.microsoft.com/office/powerpoint/2010/main" val="16077117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Absorption</a:t>
            </a:r>
            <a:r>
              <a:rPr lang="en-US" dirty="0"/>
              <a:t> </a:t>
            </a:r>
            <a:r>
              <a:rPr lang="en-US" dirty="0" smtClean="0"/>
              <a:t>of vitamins</a:t>
            </a:r>
            <a:endParaRPr lang="en-US" dirty="0"/>
          </a:p>
        </p:txBody>
      </p:sp>
      <p:sp>
        <p:nvSpPr>
          <p:cNvPr id="3" name="Content Placeholder 2"/>
          <p:cNvSpPr>
            <a:spLocks noGrp="1"/>
          </p:cNvSpPr>
          <p:nvPr>
            <p:ph idx="1"/>
          </p:nvPr>
        </p:nvSpPr>
        <p:spPr/>
        <p:txBody>
          <a:bodyPr/>
          <a:lstStyle/>
          <a:p>
            <a:r>
              <a:rPr lang="en-US" dirty="0" smtClean="0"/>
              <a:t>Water soluble vitamins are absorbed in the blood capillaries of small intestine.</a:t>
            </a:r>
          </a:p>
          <a:p>
            <a:r>
              <a:rPr lang="en-US" dirty="0" smtClean="0"/>
              <a:t>Fat soluble vitamins are absorbed in the small intestine. </a:t>
            </a:r>
          </a:p>
          <a:p>
            <a:r>
              <a:rPr lang="en-US" dirty="0" smtClean="0"/>
              <a:t>Bacteria synthesize vitamin k in colon which is absorbed in colon. </a:t>
            </a:r>
            <a:endParaRPr lang="en-US" dirty="0"/>
          </a:p>
        </p:txBody>
      </p:sp>
    </p:spTree>
    <p:extLst>
      <p:ext uri="{BB962C8B-B14F-4D97-AF65-F5344CB8AC3E}">
        <p14:creationId xmlns:p14="http://schemas.microsoft.com/office/powerpoint/2010/main" val="39842587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Egestion</a:t>
            </a:r>
            <a:endParaRPr lang="en-US" dirty="0"/>
          </a:p>
        </p:txBody>
      </p:sp>
      <p:sp>
        <p:nvSpPr>
          <p:cNvPr id="3" name="Content Placeholder 2"/>
          <p:cNvSpPr>
            <a:spLocks noGrp="1"/>
          </p:cNvSpPr>
          <p:nvPr>
            <p:ph idx="1"/>
          </p:nvPr>
        </p:nvSpPr>
        <p:spPr/>
        <p:txBody>
          <a:bodyPr/>
          <a:lstStyle/>
          <a:p>
            <a:r>
              <a:rPr lang="en-US" dirty="0" smtClean="0"/>
              <a:t>It is the process of collection of undirected food material in rectum and it is removed from the body through anus. </a:t>
            </a:r>
          </a:p>
          <a:p>
            <a:r>
              <a:rPr lang="en-US" dirty="0" smtClean="0"/>
              <a:t>It is also called </a:t>
            </a:r>
            <a:r>
              <a:rPr lang="en-US" dirty="0" err="1" smtClean="0"/>
              <a:t>defaecation</a:t>
            </a:r>
            <a:r>
              <a:rPr lang="en-US" dirty="0" smtClean="0"/>
              <a:t>. </a:t>
            </a:r>
            <a:endParaRPr lang="en-US" dirty="0"/>
          </a:p>
        </p:txBody>
      </p:sp>
    </p:spTree>
    <p:extLst>
      <p:ext uri="{BB962C8B-B14F-4D97-AF65-F5344CB8AC3E}">
        <p14:creationId xmlns:p14="http://schemas.microsoft.com/office/powerpoint/2010/main" val="34449202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Tongue </a:t>
            </a:r>
            <a:endParaRPr lang="en-US" dirty="0"/>
          </a:p>
        </p:txBody>
      </p:sp>
      <p:sp>
        <p:nvSpPr>
          <p:cNvPr id="3" name="Content Placeholder 2"/>
          <p:cNvSpPr>
            <a:spLocks noGrp="1"/>
          </p:cNvSpPr>
          <p:nvPr>
            <p:ph idx="1"/>
          </p:nvPr>
        </p:nvSpPr>
        <p:spPr/>
        <p:txBody>
          <a:bodyPr/>
          <a:lstStyle/>
          <a:p>
            <a:r>
              <a:rPr lang="en-US" dirty="0" smtClean="0"/>
              <a:t>Tongue is large muscular, </a:t>
            </a:r>
            <a:r>
              <a:rPr lang="en-US" dirty="0" err="1" smtClean="0"/>
              <a:t>protrusible</a:t>
            </a:r>
            <a:r>
              <a:rPr lang="en-US" dirty="0" smtClean="0"/>
              <a:t>, mobile and flattened organ. </a:t>
            </a:r>
          </a:p>
          <a:p>
            <a:r>
              <a:rPr lang="en-US" dirty="0" smtClean="0"/>
              <a:t>It lies on the floor of buccal cavity. </a:t>
            </a:r>
          </a:p>
          <a:p>
            <a:r>
              <a:rPr lang="en-US" dirty="0" smtClean="0"/>
              <a:t>It is divided into anterior oval part posterior pharyngeal part. </a:t>
            </a:r>
          </a:p>
          <a:p>
            <a:r>
              <a:rPr lang="en-US" dirty="0" smtClean="0"/>
              <a:t>Upper surface of oval part contain taste buds called papillae. They are of three types: </a:t>
            </a:r>
          </a:p>
          <a:p>
            <a:r>
              <a:rPr lang="en-US" dirty="0" smtClean="0"/>
              <a:t> </a:t>
            </a:r>
            <a:endParaRPr lang="en-US" dirty="0"/>
          </a:p>
        </p:txBody>
      </p:sp>
      <p:pic>
        <p:nvPicPr>
          <p:cNvPr id="1026" name="Picture 2" descr="Lingual papillae - Wikiped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9382" y="3827104"/>
            <a:ext cx="4314825" cy="29146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The Taste Map Explained - Namboo toothbrus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39101" y="3974396"/>
            <a:ext cx="2971800" cy="2337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3481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514350" indent="-514350">
              <a:buAutoNum type="alphaLcPeriod"/>
            </a:pPr>
            <a:r>
              <a:rPr lang="en-US" dirty="0" err="1" smtClean="0"/>
              <a:t>Vallate</a:t>
            </a:r>
            <a:r>
              <a:rPr lang="en-US" dirty="0" smtClean="0"/>
              <a:t> papillae: These are large-sized and situated at the base of the oral part of tongue. </a:t>
            </a:r>
          </a:p>
          <a:p>
            <a:pPr marL="514350" indent="-514350">
              <a:buAutoNum type="alphaLcPeriod"/>
            </a:pPr>
            <a:r>
              <a:rPr lang="en-US" dirty="0" smtClean="0"/>
              <a:t>Filiform papillae: These are the smallest and most numerous. These are situated near the center part of the tongue. </a:t>
            </a:r>
          </a:p>
          <a:p>
            <a:pPr marL="514350" indent="-514350">
              <a:buAutoNum type="alphaLcPeriod"/>
            </a:pPr>
            <a:r>
              <a:rPr lang="en-US" dirty="0" smtClean="0"/>
              <a:t>Fungiform papillae: These are smaller than </a:t>
            </a:r>
            <a:r>
              <a:rPr lang="en-US" dirty="0" err="1" smtClean="0"/>
              <a:t>vallat</a:t>
            </a:r>
            <a:r>
              <a:rPr lang="en-US" dirty="0" smtClean="0"/>
              <a:t> and less numerous than filiform. They are situated at the tip and the margin of the tongue. </a:t>
            </a:r>
          </a:p>
          <a:p>
            <a:pPr marL="514350" indent="-514350">
              <a:buAutoNum type="alphaLcPeriod"/>
            </a:pPr>
            <a:endParaRPr lang="en-US" dirty="0" smtClean="0"/>
          </a:p>
          <a:p>
            <a:pPr marL="514350" indent="-514350">
              <a:buAutoNum type="alphaLcPeriod"/>
            </a:pPr>
            <a:endParaRPr lang="en-US" dirty="0" smtClean="0"/>
          </a:p>
          <a:p>
            <a:pPr marL="0" indent="0">
              <a:buNone/>
            </a:pPr>
            <a:endParaRPr lang="en-US" dirty="0"/>
          </a:p>
        </p:txBody>
      </p:sp>
    </p:spTree>
    <p:extLst>
      <p:ext uri="{BB962C8B-B14F-4D97-AF65-F5344CB8AC3E}">
        <p14:creationId xmlns:p14="http://schemas.microsoft.com/office/powerpoint/2010/main" val="34986703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tongue</a:t>
            </a:r>
            <a:endParaRPr lang="en-US" dirty="0"/>
          </a:p>
        </p:txBody>
      </p:sp>
      <p:sp>
        <p:nvSpPr>
          <p:cNvPr id="3" name="Content Placeholder 2"/>
          <p:cNvSpPr>
            <a:spLocks noGrp="1"/>
          </p:cNvSpPr>
          <p:nvPr>
            <p:ph idx="1"/>
          </p:nvPr>
        </p:nvSpPr>
        <p:spPr/>
        <p:txBody>
          <a:bodyPr/>
          <a:lstStyle/>
          <a:p>
            <a:r>
              <a:rPr lang="en-US" dirty="0" smtClean="0"/>
              <a:t>It is the organ of mastication, swallowing and speech.</a:t>
            </a:r>
          </a:p>
          <a:p>
            <a:r>
              <a:rPr lang="en-US" dirty="0" smtClean="0"/>
              <a:t>It manipulates the food and mix the saliva with food. </a:t>
            </a:r>
          </a:p>
          <a:p>
            <a:r>
              <a:rPr lang="en-US" dirty="0" smtClean="0"/>
              <a:t>It also acts as a organ of taste </a:t>
            </a:r>
            <a:endParaRPr lang="en-US" dirty="0"/>
          </a:p>
        </p:txBody>
      </p:sp>
    </p:spTree>
    <p:extLst>
      <p:ext uri="{BB962C8B-B14F-4D97-AF65-F5344CB8AC3E}">
        <p14:creationId xmlns:p14="http://schemas.microsoft.com/office/powerpoint/2010/main" val="5555443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Teeth of human</a:t>
            </a:r>
            <a:endParaRPr lang="en-US" dirty="0"/>
          </a:p>
        </p:txBody>
      </p:sp>
      <p:sp>
        <p:nvSpPr>
          <p:cNvPr id="3" name="Content Placeholder 2"/>
          <p:cNvSpPr>
            <a:spLocks noGrp="1"/>
          </p:cNvSpPr>
          <p:nvPr>
            <p:ph idx="1"/>
          </p:nvPr>
        </p:nvSpPr>
        <p:spPr/>
        <p:txBody>
          <a:bodyPr/>
          <a:lstStyle/>
          <a:p>
            <a:r>
              <a:rPr lang="en-US" dirty="0" smtClean="0"/>
              <a:t>Teeth are the hard and usually pointed structure connected to the jaw bones in the buccal cavity. </a:t>
            </a:r>
          </a:p>
          <a:p>
            <a:r>
              <a:rPr lang="en-US" dirty="0" smtClean="0"/>
              <a:t>In human beings, the teeth are </a:t>
            </a:r>
            <a:r>
              <a:rPr lang="en-US" dirty="0" err="1" smtClean="0"/>
              <a:t>thecodont</a:t>
            </a:r>
            <a:r>
              <a:rPr lang="en-US" dirty="0" smtClean="0"/>
              <a:t> ( embedded in the jaw sockets), </a:t>
            </a:r>
            <a:r>
              <a:rPr lang="en-US" dirty="0" err="1" smtClean="0"/>
              <a:t>diphyodont</a:t>
            </a:r>
            <a:r>
              <a:rPr lang="en-US" dirty="0" smtClean="0"/>
              <a:t> (Originate twice in life) and </a:t>
            </a:r>
            <a:r>
              <a:rPr lang="en-US" dirty="0" err="1" smtClean="0"/>
              <a:t>heterodont</a:t>
            </a:r>
            <a:r>
              <a:rPr lang="en-US" dirty="0" smtClean="0"/>
              <a:t> (different types of teeth).</a:t>
            </a:r>
          </a:p>
        </p:txBody>
      </p:sp>
    </p:spTree>
    <p:extLst>
      <p:ext uri="{BB962C8B-B14F-4D97-AF65-F5344CB8AC3E}">
        <p14:creationId xmlns:p14="http://schemas.microsoft.com/office/powerpoint/2010/main" val="401389092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768" y="147485"/>
            <a:ext cx="10754032" cy="707922"/>
          </a:xfrm>
        </p:spPr>
        <p:txBody>
          <a:bodyPr>
            <a:normAutofit/>
          </a:bodyPr>
          <a:lstStyle/>
          <a:p>
            <a:r>
              <a:rPr lang="en-US" dirty="0" smtClean="0"/>
              <a:t>Types of teeth</a:t>
            </a:r>
            <a:endParaRPr lang="en-US" dirty="0"/>
          </a:p>
        </p:txBody>
      </p:sp>
      <p:sp>
        <p:nvSpPr>
          <p:cNvPr id="3" name="Content Placeholder 2"/>
          <p:cNvSpPr>
            <a:spLocks noGrp="1"/>
          </p:cNvSpPr>
          <p:nvPr>
            <p:ph idx="1"/>
          </p:nvPr>
        </p:nvSpPr>
        <p:spPr>
          <a:xfrm>
            <a:off x="511277" y="1042219"/>
            <a:ext cx="10842523" cy="5134744"/>
          </a:xfrm>
        </p:spPr>
        <p:txBody>
          <a:bodyPr>
            <a:normAutofit lnSpcReduction="10000"/>
          </a:bodyPr>
          <a:lstStyle/>
          <a:p>
            <a:r>
              <a:rPr lang="en-US" dirty="0" smtClean="0"/>
              <a:t>On the basis of structure and function human teeth are of four types: </a:t>
            </a:r>
          </a:p>
          <a:p>
            <a:pPr marL="514350" indent="-514350">
              <a:buAutoNum type="alphaUcPeriod"/>
            </a:pPr>
            <a:r>
              <a:rPr lang="en-US" dirty="0" smtClean="0"/>
              <a:t>Incisor: They are present at the front of the mouth cavity. They have flat and sharp and used for cutting and biting food. They contain only one root </a:t>
            </a:r>
          </a:p>
          <a:p>
            <a:pPr marL="514350" indent="-514350">
              <a:buAutoNum type="alphaUcPeriod"/>
            </a:pPr>
            <a:r>
              <a:rPr lang="en-US" dirty="0" smtClean="0"/>
              <a:t>Canine: They are present on either side of the incisor. They have pointed dagger-shaped margin. They are used for tearing. </a:t>
            </a:r>
          </a:p>
          <a:p>
            <a:pPr marL="514350" indent="-514350">
              <a:buAutoNum type="alphaUcPeriod"/>
            </a:pPr>
            <a:r>
              <a:rPr lang="en-US" dirty="0" smtClean="0"/>
              <a:t>Pre-molars: They are present on either side of the canine. They have a broad margin containing two cusps. These teeth contain one or two roots and are used for grinding food. </a:t>
            </a:r>
          </a:p>
          <a:p>
            <a:pPr marL="514350" indent="-514350">
              <a:buAutoNum type="alphaUcPeriod"/>
            </a:pPr>
            <a:r>
              <a:rPr lang="en-US" dirty="0" smtClean="0"/>
              <a:t>Molar: These teeth are also called wisdom teeth. These teeth develop after the age of 16</a:t>
            </a:r>
            <a:r>
              <a:rPr lang="en-US" baseline="30000" dirty="0" smtClean="0"/>
              <a:t>th</a:t>
            </a:r>
            <a:r>
              <a:rPr lang="en-US" dirty="0" smtClean="0"/>
              <a:t> year. These are present either side of pre-molar teeth. They have broad margin and contain four to five cusps. These teeth contain two or three roots, they are also used for grinding food. </a:t>
            </a:r>
          </a:p>
          <a:p>
            <a:endParaRPr lang="en-US" dirty="0"/>
          </a:p>
        </p:txBody>
      </p:sp>
    </p:spTree>
    <p:extLst>
      <p:ext uri="{BB962C8B-B14F-4D97-AF65-F5344CB8AC3E}">
        <p14:creationId xmlns:p14="http://schemas.microsoft.com/office/powerpoint/2010/main" val="2299715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 Pharynx</a:t>
            </a:r>
            <a:endParaRPr lang="en-US" dirty="0"/>
          </a:p>
        </p:txBody>
      </p:sp>
      <p:sp>
        <p:nvSpPr>
          <p:cNvPr id="3" name="Content Placeholder 2"/>
          <p:cNvSpPr>
            <a:spLocks noGrp="1"/>
          </p:cNvSpPr>
          <p:nvPr>
            <p:ph idx="1"/>
          </p:nvPr>
        </p:nvSpPr>
        <p:spPr/>
        <p:txBody>
          <a:bodyPr/>
          <a:lstStyle/>
          <a:p>
            <a:r>
              <a:rPr lang="en-US" dirty="0" smtClean="0"/>
              <a:t>Mouth cavity open into the short and narrow duct called pharynx. </a:t>
            </a:r>
          </a:p>
          <a:p>
            <a:r>
              <a:rPr lang="en-US" dirty="0" smtClean="0"/>
              <a:t>It is the common duct for food and air. </a:t>
            </a:r>
          </a:p>
          <a:p>
            <a:r>
              <a:rPr lang="en-US" dirty="0" smtClean="0"/>
              <a:t>It is about 5 inches long, lined with the membrane. It is divided into three parts: nasopharynx, oropharynx and laryngopharynx. </a:t>
            </a:r>
          </a:p>
          <a:p>
            <a:pPr marL="0" indent="0">
              <a:buNone/>
            </a:pPr>
            <a:endParaRPr lang="en-US" dirty="0"/>
          </a:p>
        </p:txBody>
      </p:sp>
    </p:spTree>
    <p:extLst>
      <p:ext uri="{BB962C8B-B14F-4D97-AF65-F5344CB8AC3E}">
        <p14:creationId xmlns:p14="http://schemas.microsoft.com/office/powerpoint/2010/main" val="182716273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descr="Human Tooth Structure for Kids | Structure of the Tooth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3475" y="461963"/>
            <a:ext cx="8572500" cy="571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932637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3074" name="Picture 2" descr="No description available."/>
          <p:cNvPicPr>
            <a:picLocks noChangeAspect="1" noChangeArrowheads="1"/>
          </p:cNvPicPr>
          <p:nvPr/>
        </p:nvPicPr>
        <p:blipFill rotWithShape="1">
          <a:blip r:embed="rId2">
            <a:extLst>
              <a:ext uri="{28A0092B-C50C-407E-A947-70E740481C1C}">
                <a14:useLocalDpi xmlns:a14="http://schemas.microsoft.com/office/drawing/2010/main" val="0"/>
              </a:ext>
            </a:extLst>
          </a:blip>
          <a:srcRect t="5518" b="61288"/>
          <a:stretch/>
        </p:blipFill>
        <p:spPr bwMode="auto">
          <a:xfrm>
            <a:off x="504825" y="622300"/>
            <a:ext cx="11182350" cy="5041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1026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098" name="Picture 2" descr="No description available."/>
          <p:cNvPicPr>
            <a:picLocks noChangeAspect="1" noChangeArrowheads="1"/>
          </p:cNvPicPr>
          <p:nvPr/>
        </p:nvPicPr>
        <p:blipFill rotWithShape="1">
          <a:blip r:embed="rId2">
            <a:extLst>
              <a:ext uri="{28A0092B-C50C-407E-A947-70E740481C1C}">
                <a14:useLocalDpi xmlns:a14="http://schemas.microsoft.com/office/drawing/2010/main" val="0"/>
              </a:ext>
            </a:extLst>
          </a:blip>
          <a:srcRect t="37332" b="10950"/>
          <a:stretch/>
        </p:blipFill>
        <p:spPr bwMode="auto">
          <a:xfrm>
            <a:off x="1482725" y="365125"/>
            <a:ext cx="8321675" cy="6048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2689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1948" y="137652"/>
            <a:ext cx="10881852" cy="6039311"/>
          </a:xfrm>
        </p:spPr>
        <p:txBody>
          <a:bodyPr>
            <a:normAutofit/>
          </a:bodyPr>
          <a:lstStyle/>
          <a:p>
            <a:pPr marL="571500" indent="-571500">
              <a:buAutoNum type="romanLcPeriod"/>
            </a:pPr>
            <a:r>
              <a:rPr lang="en-US" sz="3200" dirty="0" smtClean="0"/>
              <a:t>Nasopharynx: Nasopharynx is the upper part of the pharynx which connect nasal passages to Oropharynx.</a:t>
            </a:r>
          </a:p>
          <a:p>
            <a:pPr marL="571500" indent="-571500">
              <a:buAutoNum type="romanLcPeriod"/>
            </a:pPr>
            <a:endParaRPr lang="en-US" sz="3200" dirty="0" smtClean="0"/>
          </a:p>
          <a:p>
            <a:pPr marL="0" indent="0">
              <a:buNone/>
            </a:pPr>
            <a:r>
              <a:rPr lang="en-US" sz="3200" dirty="0" smtClean="0"/>
              <a:t>ii.  Oropharynx : oropharynx is the middle chamber of the pharynx that passes food from the mouth into the laryngopharynx.</a:t>
            </a:r>
          </a:p>
          <a:p>
            <a:pPr marL="0" indent="0">
              <a:buNone/>
            </a:pPr>
            <a:r>
              <a:rPr lang="en-US" sz="3200" dirty="0" smtClean="0"/>
              <a:t> </a:t>
            </a:r>
          </a:p>
          <a:p>
            <a:pPr marL="0" indent="0">
              <a:buNone/>
            </a:pPr>
            <a:r>
              <a:rPr lang="en-US" sz="3200" dirty="0" smtClean="0"/>
              <a:t>iii.   Laryngopharynx: It is the lower part of the pharynx. It consists of two openings: air opening (glottis) and food opening (gullet). Both opening are separated by the flap of elastic cartilage, epiglottis which covers the glottis so that food cannot enter into the trachea. </a:t>
            </a:r>
            <a:endParaRPr lang="en-US" sz="3200" dirty="0"/>
          </a:p>
        </p:txBody>
      </p:sp>
    </p:spTree>
    <p:extLst>
      <p:ext uri="{BB962C8B-B14F-4D97-AF65-F5344CB8AC3E}">
        <p14:creationId xmlns:p14="http://schemas.microsoft.com/office/powerpoint/2010/main" val="18126199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a:t>
            </a:r>
            <a:r>
              <a:rPr lang="en-US" dirty="0" err="1" smtClean="0"/>
              <a:t>Oesophagus</a:t>
            </a:r>
            <a:endParaRPr lang="en-US" dirty="0"/>
          </a:p>
        </p:txBody>
      </p:sp>
      <p:sp>
        <p:nvSpPr>
          <p:cNvPr id="3" name="Content Placeholder 2"/>
          <p:cNvSpPr>
            <a:spLocks noGrp="1"/>
          </p:cNvSpPr>
          <p:nvPr>
            <p:ph idx="1"/>
          </p:nvPr>
        </p:nvSpPr>
        <p:spPr/>
        <p:txBody>
          <a:bodyPr/>
          <a:lstStyle/>
          <a:p>
            <a:r>
              <a:rPr lang="en-US" dirty="0" smtClean="0"/>
              <a:t>The </a:t>
            </a:r>
            <a:r>
              <a:rPr lang="en-US" dirty="0" err="1" smtClean="0"/>
              <a:t>oesophagus</a:t>
            </a:r>
            <a:r>
              <a:rPr lang="en-US" dirty="0" smtClean="0"/>
              <a:t> or food pipe is a long narrow muscular tube measuring about 25cm. </a:t>
            </a:r>
          </a:p>
          <a:p>
            <a:r>
              <a:rPr lang="en-US" dirty="0" smtClean="0"/>
              <a:t>It is extended from pharynx to the stomach. </a:t>
            </a:r>
          </a:p>
          <a:p>
            <a:r>
              <a:rPr lang="en-US" dirty="0" smtClean="0"/>
              <a:t>It conducts food from the pharynx to the stomach  by peristalsis. </a:t>
            </a:r>
            <a:endParaRPr lang="en-US" dirty="0"/>
          </a:p>
        </p:txBody>
      </p:sp>
    </p:spTree>
    <p:extLst>
      <p:ext uri="{BB962C8B-B14F-4D97-AF65-F5344CB8AC3E}">
        <p14:creationId xmlns:p14="http://schemas.microsoft.com/office/powerpoint/2010/main" val="3215758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9934" y="1"/>
            <a:ext cx="10763865" cy="1150373"/>
          </a:xfrm>
        </p:spPr>
        <p:txBody>
          <a:bodyPr/>
          <a:lstStyle/>
          <a:p>
            <a:r>
              <a:rPr lang="en-US" dirty="0" smtClean="0"/>
              <a:t>d. Stomach</a:t>
            </a:r>
            <a:endParaRPr lang="en-US" dirty="0"/>
          </a:p>
        </p:txBody>
      </p:sp>
      <p:sp>
        <p:nvSpPr>
          <p:cNvPr id="3" name="Content Placeholder 2"/>
          <p:cNvSpPr>
            <a:spLocks noGrp="1"/>
          </p:cNvSpPr>
          <p:nvPr>
            <p:ph idx="1"/>
          </p:nvPr>
        </p:nvSpPr>
        <p:spPr>
          <a:xfrm>
            <a:off x="589934" y="1150374"/>
            <a:ext cx="9163666" cy="5026589"/>
          </a:xfrm>
        </p:spPr>
        <p:txBody>
          <a:bodyPr>
            <a:normAutofit lnSpcReduction="10000"/>
          </a:bodyPr>
          <a:lstStyle/>
          <a:p>
            <a:r>
              <a:rPr lang="en-US" dirty="0" smtClean="0"/>
              <a:t>It is a large J-shaped bag. It is also measured 25 cm in length. It is situated on the left side of upper abdomen.</a:t>
            </a:r>
          </a:p>
          <a:p>
            <a:r>
              <a:rPr lang="en-US" dirty="0" smtClean="0"/>
              <a:t>Stomach is divided into three parts. The upper part is called fundus part, middle and broad part is called body part and the lower and narrow part nearest to the duodenum is called pyloric part.</a:t>
            </a:r>
          </a:p>
          <a:p>
            <a:r>
              <a:rPr lang="en-US" dirty="0" smtClean="0"/>
              <a:t>Wall of stomach contain gastric glands which secrete gastric juice in the stomach.  </a:t>
            </a:r>
          </a:p>
          <a:p>
            <a:r>
              <a:rPr lang="en-US" dirty="0" smtClean="0"/>
              <a:t>Food is stored for  the long time and digested with the help of churning movement and gastric juice.  </a:t>
            </a:r>
          </a:p>
          <a:p>
            <a:r>
              <a:rPr lang="en-US" dirty="0" smtClean="0"/>
              <a:t>The stomach has two opening the entrance (cardiac sphincter) and exist (pyloric sphincter). </a:t>
            </a:r>
            <a:endParaRPr lang="en-US" dirty="0"/>
          </a:p>
        </p:txBody>
      </p:sp>
      <p:pic>
        <p:nvPicPr>
          <p:cNvPr id="4" name="Picture 2" descr="https://scontent.xx.fbcdn.net/v/t1.15752-9/371050090_1722728291530179_3685442395123453666_n.jpg?stp=dst-jpg_p228x119&amp;_nc_cat=105&amp;ccb=1-7&amp;_nc_sid=aee45a&amp;_nc_ohc=6EuCvKuf0tYAX-5Bl4e&amp;_nc_ad=z-m&amp;_nc_cid=0&amp;_nc_ht=scontent.xx&amp;oh=03_AdSq-ApocWnsIhM-Un7v6TaoXwwEbzxJpOIeZozOv02k4Q&amp;oe=65151E9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53600" y="1117252"/>
            <a:ext cx="2619774" cy="2366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55826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 Small Intestine </a:t>
            </a:r>
            <a:endParaRPr lang="en-US" dirty="0"/>
          </a:p>
        </p:txBody>
      </p:sp>
      <p:sp>
        <p:nvSpPr>
          <p:cNvPr id="3" name="Content Placeholder 2"/>
          <p:cNvSpPr>
            <a:spLocks noGrp="1"/>
          </p:cNvSpPr>
          <p:nvPr>
            <p:ph idx="1"/>
          </p:nvPr>
        </p:nvSpPr>
        <p:spPr/>
        <p:txBody>
          <a:bodyPr/>
          <a:lstStyle/>
          <a:p>
            <a:r>
              <a:rPr lang="en-US" dirty="0" smtClean="0"/>
              <a:t>The stomach open into small intestine through pyloric sphincter (constriction). </a:t>
            </a:r>
          </a:p>
          <a:p>
            <a:r>
              <a:rPr lang="en-US" dirty="0" smtClean="0"/>
              <a:t>Small intestine is the longest and narrow part of alimentary canal.</a:t>
            </a:r>
          </a:p>
          <a:p>
            <a:r>
              <a:rPr lang="en-US" dirty="0" smtClean="0"/>
              <a:t>It measures about 6.5m length and differentiated into three parts: duodenum, jejunum and ileum. </a:t>
            </a:r>
            <a:endParaRPr lang="en-US" dirty="0"/>
          </a:p>
        </p:txBody>
      </p:sp>
    </p:spTree>
    <p:extLst>
      <p:ext uri="{BB962C8B-B14F-4D97-AF65-F5344CB8AC3E}">
        <p14:creationId xmlns:p14="http://schemas.microsoft.com/office/powerpoint/2010/main" val="4463964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622</TotalTime>
  <Words>2732</Words>
  <Application>Microsoft Office PowerPoint</Application>
  <PresentationFormat>Widescreen</PresentationFormat>
  <Paragraphs>210</Paragraphs>
  <Slides>52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Arial</vt:lpstr>
      <vt:lpstr>Calibri</vt:lpstr>
      <vt:lpstr>Calibri Light</vt:lpstr>
      <vt:lpstr>Office Theme</vt:lpstr>
      <vt:lpstr>Digestive system of human being</vt:lpstr>
      <vt:lpstr>PowerPoint Presentation</vt:lpstr>
      <vt:lpstr>A. Alimentary canal</vt:lpstr>
      <vt:lpstr>a. Mouth and mouth cavity</vt:lpstr>
      <vt:lpstr>b. Pharynx</vt:lpstr>
      <vt:lpstr>PowerPoint Presentation</vt:lpstr>
      <vt:lpstr>c. Oesophagus</vt:lpstr>
      <vt:lpstr>d. Stomach</vt:lpstr>
      <vt:lpstr>e. Small Intestine </vt:lpstr>
      <vt:lpstr>i. Duodenum </vt:lpstr>
      <vt:lpstr>ii. Jejunum</vt:lpstr>
      <vt:lpstr>c. Ileum. </vt:lpstr>
      <vt:lpstr>f. Large intestine</vt:lpstr>
      <vt:lpstr>PowerPoint Presentation</vt:lpstr>
      <vt:lpstr>i. Caecum</vt:lpstr>
      <vt:lpstr>ii. Colon</vt:lpstr>
      <vt:lpstr>iii. Rectum </vt:lpstr>
      <vt:lpstr>B. Digestive glands </vt:lpstr>
      <vt:lpstr>1. Salivary glands</vt:lpstr>
      <vt:lpstr>Functions of saliva</vt:lpstr>
      <vt:lpstr>2. Pancreas</vt:lpstr>
      <vt:lpstr>Functions of pancreatic juice</vt:lpstr>
      <vt:lpstr>ii. Endocrine functions  </vt:lpstr>
      <vt:lpstr>3. Liver</vt:lpstr>
      <vt:lpstr>PowerPoint Presentation</vt:lpstr>
      <vt:lpstr>Functions of Liver</vt:lpstr>
      <vt:lpstr>2. Metabolic function</vt:lpstr>
      <vt:lpstr>3. Protective function</vt:lpstr>
      <vt:lpstr>4. Hematological functions</vt:lpstr>
      <vt:lpstr>4. Gastric glands</vt:lpstr>
      <vt:lpstr>Function of gastric juice </vt:lpstr>
      <vt:lpstr>PowerPoint Presentation</vt:lpstr>
      <vt:lpstr>5. Intestinal gland</vt:lpstr>
      <vt:lpstr>Physiology of digestion in human </vt:lpstr>
      <vt:lpstr>a. Digestion in mouth cavity</vt:lpstr>
      <vt:lpstr>d. Digestion in stomach </vt:lpstr>
      <vt:lpstr>a. HCL</vt:lpstr>
      <vt:lpstr>PowerPoint Presentation</vt:lpstr>
      <vt:lpstr>Digestion in Duodenum</vt:lpstr>
      <vt:lpstr>PowerPoint Presentation</vt:lpstr>
      <vt:lpstr>d. Digestion in jejunum and ileum</vt:lpstr>
      <vt:lpstr>3. Absorption</vt:lpstr>
      <vt:lpstr>Absorption of vitamins</vt:lpstr>
      <vt:lpstr>4. Egestion</vt:lpstr>
      <vt:lpstr>Tongue </vt:lpstr>
      <vt:lpstr>PowerPoint Presentation</vt:lpstr>
      <vt:lpstr>Functions of tongue</vt:lpstr>
      <vt:lpstr>Teeth of human</vt:lpstr>
      <vt:lpstr>Types of teeth</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Digestive system of human being</dc:title>
  <dc:creator>Bindu</dc:creator>
  <cp:lastModifiedBy>Bindu</cp:lastModifiedBy>
  <cp:revision>66</cp:revision>
  <dcterms:created xsi:type="dcterms:W3CDTF">2023-08-26T02:13:31Z</dcterms:created>
  <dcterms:modified xsi:type="dcterms:W3CDTF">2023-10-02T01:19:59Z</dcterms:modified>
</cp:coreProperties>
</file>