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69"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7D5D41-F09F-4B43-8937-C4EF57BE0BF2}"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B3996-C15A-4935-BDD6-7E251FFF6382}" type="slidenum">
              <a:rPr lang="en-US" smtClean="0"/>
              <a:t>‹#›</a:t>
            </a:fld>
            <a:endParaRPr lang="en-US"/>
          </a:p>
        </p:txBody>
      </p:sp>
    </p:spTree>
    <p:extLst>
      <p:ext uri="{BB962C8B-B14F-4D97-AF65-F5344CB8AC3E}">
        <p14:creationId xmlns:p14="http://schemas.microsoft.com/office/powerpoint/2010/main" val="2826315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7D5D41-F09F-4B43-8937-C4EF57BE0BF2}"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B3996-C15A-4935-BDD6-7E251FFF6382}" type="slidenum">
              <a:rPr lang="en-US" smtClean="0"/>
              <a:t>‹#›</a:t>
            </a:fld>
            <a:endParaRPr lang="en-US"/>
          </a:p>
        </p:txBody>
      </p:sp>
    </p:spTree>
    <p:extLst>
      <p:ext uri="{BB962C8B-B14F-4D97-AF65-F5344CB8AC3E}">
        <p14:creationId xmlns:p14="http://schemas.microsoft.com/office/powerpoint/2010/main" val="3696892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7D5D41-F09F-4B43-8937-C4EF57BE0BF2}"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B3996-C15A-4935-BDD6-7E251FFF6382}" type="slidenum">
              <a:rPr lang="en-US" smtClean="0"/>
              <a:t>‹#›</a:t>
            </a:fld>
            <a:endParaRPr lang="en-US"/>
          </a:p>
        </p:txBody>
      </p:sp>
    </p:spTree>
    <p:extLst>
      <p:ext uri="{BB962C8B-B14F-4D97-AF65-F5344CB8AC3E}">
        <p14:creationId xmlns:p14="http://schemas.microsoft.com/office/powerpoint/2010/main" val="3035182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7D5D41-F09F-4B43-8937-C4EF57BE0BF2}"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B3996-C15A-4935-BDD6-7E251FFF6382}" type="slidenum">
              <a:rPr lang="en-US" smtClean="0"/>
              <a:t>‹#›</a:t>
            </a:fld>
            <a:endParaRPr lang="en-US"/>
          </a:p>
        </p:txBody>
      </p:sp>
    </p:spTree>
    <p:extLst>
      <p:ext uri="{BB962C8B-B14F-4D97-AF65-F5344CB8AC3E}">
        <p14:creationId xmlns:p14="http://schemas.microsoft.com/office/powerpoint/2010/main" val="1571491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7D5D41-F09F-4B43-8937-C4EF57BE0BF2}"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B3996-C15A-4935-BDD6-7E251FFF6382}" type="slidenum">
              <a:rPr lang="en-US" smtClean="0"/>
              <a:t>‹#›</a:t>
            </a:fld>
            <a:endParaRPr lang="en-US"/>
          </a:p>
        </p:txBody>
      </p:sp>
    </p:spTree>
    <p:extLst>
      <p:ext uri="{BB962C8B-B14F-4D97-AF65-F5344CB8AC3E}">
        <p14:creationId xmlns:p14="http://schemas.microsoft.com/office/powerpoint/2010/main" val="1932383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7D5D41-F09F-4B43-8937-C4EF57BE0BF2}" type="datetimeFigureOut">
              <a:rPr lang="en-US" smtClean="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B3996-C15A-4935-BDD6-7E251FFF6382}" type="slidenum">
              <a:rPr lang="en-US" smtClean="0"/>
              <a:t>‹#›</a:t>
            </a:fld>
            <a:endParaRPr lang="en-US"/>
          </a:p>
        </p:txBody>
      </p:sp>
    </p:spTree>
    <p:extLst>
      <p:ext uri="{BB962C8B-B14F-4D97-AF65-F5344CB8AC3E}">
        <p14:creationId xmlns:p14="http://schemas.microsoft.com/office/powerpoint/2010/main" val="72375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7D5D41-F09F-4B43-8937-C4EF57BE0BF2}" type="datetimeFigureOut">
              <a:rPr lang="en-US" smtClean="0"/>
              <a:t>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0B3996-C15A-4935-BDD6-7E251FFF6382}" type="slidenum">
              <a:rPr lang="en-US" smtClean="0"/>
              <a:t>‹#›</a:t>
            </a:fld>
            <a:endParaRPr lang="en-US"/>
          </a:p>
        </p:txBody>
      </p:sp>
    </p:spTree>
    <p:extLst>
      <p:ext uri="{BB962C8B-B14F-4D97-AF65-F5344CB8AC3E}">
        <p14:creationId xmlns:p14="http://schemas.microsoft.com/office/powerpoint/2010/main" val="4186005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7D5D41-F09F-4B43-8937-C4EF57BE0BF2}" type="datetimeFigureOut">
              <a:rPr lang="en-US" smtClean="0"/>
              <a:t>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0B3996-C15A-4935-BDD6-7E251FFF6382}" type="slidenum">
              <a:rPr lang="en-US" smtClean="0"/>
              <a:t>‹#›</a:t>
            </a:fld>
            <a:endParaRPr lang="en-US"/>
          </a:p>
        </p:txBody>
      </p:sp>
    </p:spTree>
    <p:extLst>
      <p:ext uri="{BB962C8B-B14F-4D97-AF65-F5344CB8AC3E}">
        <p14:creationId xmlns:p14="http://schemas.microsoft.com/office/powerpoint/2010/main" val="295353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7D5D41-F09F-4B43-8937-C4EF57BE0BF2}" type="datetimeFigureOut">
              <a:rPr lang="en-US" smtClean="0"/>
              <a:t>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0B3996-C15A-4935-BDD6-7E251FFF6382}" type="slidenum">
              <a:rPr lang="en-US" smtClean="0"/>
              <a:t>‹#›</a:t>
            </a:fld>
            <a:endParaRPr lang="en-US"/>
          </a:p>
        </p:txBody>
      </p:sp>
    </p:spTree>
    <p:extLst>
      <p:ext uri="{BB962C8B-B14F-4D97-AF65-F5344CB8AC3E}">
        <p14:creationId xmlns:p14="http://schemas.microsoft.com/office/powerpoint/2010/main" val="382165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7D5D41-F09F-4B43-8937-C4EF57BE0BF2}" type="datetimeFigureOut">
              <a:rPr lang="en-US" smtClean="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B3996-C15A-4935-BDD6-7E251FFF6382}" type="slidenum">
              <a:rPr lang="en-US" smtClean="0"/>
              <a:t>‹#›</a:t>
            </a:fld>
            <a:endParaRPr lang="en-US"/>
          </a:p>
        </p:txBody>
      </p:sp>
    </p:spTree>
    <p:extLst>
      <p:ext uri="{BB962C8B-B14F-4D97-AF65-F5344CB8AC3E}">
        <p14:creationId xmlns:p14="http://schemas.microsoft.com/office/powerpoint/2010/main" val="1462877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7D5D41-F09F-4B43-8937-C4EF57BE0BF2}" type="datetimeFigureOut">
              <a:rPr lang="en-US" smtClean="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B3996-C15A-4935-BDD6-7E251FFF6382}" type="slidenum">
              <a:rPr lang="en-US" smtClean="0"/>
              <a:t>‹#›</a:t>
            </a:fld>
            <a:endParaRPr lang="en-US"/>
          </a:p>
        </p:txBody>
      </p:sp>
    </p:spTree>
    <p:extLst>
      <p:ext uri="{BB962C8B-B14F-4D97-AF65-F5344CB8AC3E}">
        <p14:creationId xmlns:p14="http://schemas.microsoft.com/office/powerpoint/2010/main" val="3713620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D5D41-F09F-4B43-8937-C4EF57BE0BF2}" type="datetimeFigureOut">
              <a:rPr lang="en-US" smtClean="0"/>
              <a:t>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B3996-C15A-4935-BDD6-7E251FFF6382}" type="slidenum">
              <a:rPr lang="en-US" smtClean="0"/>
              <a:t>‹#›</a:t>
            </a:fld>
            <a:endParaRPr lang="en-US"/>
          </a:p>
        </p:txBody>
      </p:sp>
    </p:spTree>
    <p:extLst>
      <p:ext uri="{BB962C8B-B14F-4D97-AF65-F5344CB8AC3E}">
        <p14:creationId xmlns:p14="http://schemas.microsoft.com/office/powerpoint/2010/main" val="2807047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8.2 </a:t>
            </a:r>
            <a:endParaRPr lang="en-US" dirty="0"/>
          </a:p>
        </p:txBody>
      </p:sp>
      <p:sp>
        <p:nvSpPr>
          <p:cNvPr id="3" name="Subtitle 2"/>
          <p:cNvSpPr>
            <a:spLocks noGrp="1"/>
          </p:cNvSpPr>
          <p:nvPr>
            <p:ph type="subTitle" idx="1"/>
          </p:nvPr>
        </p:nvSpPr>
        <p:spPr/>
        <p:txBody>
          <a:bodyPr>
            <a:normAutofit/>
          </a:bodyPr>
          <a:lstStyle/>
          <a:p>
            <a:r>
              <a:rPr lang="en-US" sz="3600" b="1" dirty="0" smtClean="0"/>
              <a:t>Kingdom- Animalia</a:t>
            </a:r>
            <a:endParaRPr lang="en-US" sz="3600" b="1" dirty="0"/>
          </a:p>
        </p:txBody>
      </p:sp>
    </p:spTree>
    <p:extLst>
      <p:ext uri="{BB962C8B-B14F-4D97-AF65-F5344CB8AC3E}">
        <p14:creationId xmlns:p14="http://schemas.microsoft.com/office/powerpoint/2010/main" val="2358687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Monoecious or Hermaphrodite or Bisexual= An individual of a species having both the male and female reproductive organs. </a:t>
            </a:r>
          </a:p>
          <a:p>
            <a:r>
              <a:rPr lang="en-US" dirty="0" smtClean="0"/>
              <a:t>Unisexual or Dioecious= When male and female reproductive organs are found in separate individual. </a:t>
            </a:r>
          </a:p>
          <a:p>
            <a:r>
              <a:rPr lang="en-US" dirty="0" smtClean="0"/>
              <a:t>Oviparous= Animals which lay eggs. </a:t>
            </a:r>
          </a:p>
          <a:p>
            <a:r>
              <a:rPr lang="en-US" dirty="0" smtClean="0"/>
              <a:t>Viviparous= Animals which give birth to young ones.</a:t>
            </a:r>
            <a:endParaRPr lang="en-US" dirty="0"/>
          </a:p>
        </p:txBody>
      </p:sp>
    </p:spTree>
    <p:extLst>
      <p:ext uri="{BB962C8B-B14F-4D97-AF65-F5344CB8AC3E}">
        <p14:creationId xmlns:p14="http://schemas.microsoft.com/office/powerpoint/2010/main" val="3463256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084880"/>
          </a:xfrm>
        </p:spPr>
        <p:txBody>
          <a:bodyPr/>
          <a:lstStyle/>
          <a:p>
            <a:r>
              <a:rPr lang="en-US" dirty="0" smtClean="0"/>
              <a:t>Phylum: </a:t>
            </a:r>
            <a:r>
              <a:rPr lang="en-US" dirty="0" err="1" smtClean="0"/>
              <a:t>Porifera</a:t>
            </a:r>
            <a:r>
              <a:rPr lang="en-US" dirty="0" smtClean="0"/>
              <a:t> (</a:t>
            </a:r>
            <a:r>
              <a:rPr lang="en-US" dirty="0" err="1" smtClean="0"/>
              <a:t>poros</a:t>
            </a:r>
            <a:r>
              <a:rPr lang="en-US" dirty="0" smtClean="0"/>
              <a:t> = pore; </a:t>
            </a:r>
            <a:r>
              <a:rPr lang="en-US" dirty="0" err="1" smtClean="0"/>
              <a:t>ferre</a:t>
            </a:r>
            <a:r>
              <a:rPr lang="en-US" dirty="0" smtClean="0"/>
              <a:t> = to bear) </a:t>
            </a:r>
            <a:endParaRPr lang="en-US" dirty="0"/>
          </a:p>
        </p:txBody>
      </p:sp>
      <p:sp>
        <p:nvSpPr>
          <p:cNvPr id="3" name="Content Placeholder 2"/>
          <p:cNvSpPr>
            <a:spLocks noGrp="1"/>
          </p:cNvSpPr>
          <p:nvPr>
            <p:ph idx="1"/>
          </p:nvPr>
        </p:nvSpPr>
        <p:spPr>
          <a:xfrm>
            <a:off x="139485" y="1084881"/>
            <a:ext cx="11214315" cy="5092082"/>
          </a:xfrm>
        </p:spPr>
        <p:txBody>
          <a:bodyPr>
            <a:normAutofit fontScale="85000" lnSpcReduction="10000"/>
          </a:bodyPr>
          <a:lstStyle/>
          <a:p>
            <a:r>
              <a:rPr lang="en-US" dirty="0" smtClean="0"/>
              <a:t>Characteristics:</a:t>
            </a:r>
          </a:p>
          <a:p>
            <a:pPr marL="0" indent="0">
              <a:buNone/>
            </a:pPr>
            <a:r>
              <a:rPr lang="en-US" dirty="0" smtClean="0"/>
              <a:t> a. Multicellular organisms with cellular grade of organization.</a:t>
            </a:r>
          </a:p>
          <a:p>
            <a:pPr marL="0" indent="0">
              <a:buNone/>
            </a:pPr>
            <a:r>
              <a:rPr lang="en-US" dirty="0" smtClean="0"/>
              <a:t> b. They are generally sessile (attached to the substratum) in nature. </a:t>
            </a:r>
          </a:p>
          <a:p>
            <a:pPr marL="0" indent="0">
              <a:buNone/>
            </a:pPr>
            <a:r>
              <a:rPr lang="en-US" dirty="0" smtClean="0"/>
              <a:t>c. They are exclusively aquatic, mostly marine and few are fresh water organisms. </a:t>
            </a:r>
          </a:p>
          <a:p>
            <a:pPr marL="0" indent="0">
              <a:buNone/>
            </a:pPr>
            <a:r>
              <a:rPr lang="en-US" dirty="0" smtClean="0"/>
              <a:t>d. It is also called pore-bearing animals as its body consists of smaller numerous pores through which water current enters into the body is called Ostia and larger with less number of pores through which water current exist out from the body is called Osculum.</a:t>
            </a:r>
          </a:p>
          <a:p>
            <a:pPr marL="0" indent="0">
              <a:buNone/>
            </a:pPr>
            <a:r>
              <a:rPr lang="en-US" dirty="0" smtClean="0"/>
              <a:t> e. Nutrition is holozoic with intracellular digestion with the help of coenocytes cells. </a:t>
            </a:r>
          </a:p>
          <a:p>
            <a:pPr marL="0" indent="0">
              <a:buNone/>
            </a:pPr>
            <a:r>
              <a:rPr lang="en-US" dirty="0" smtClean="0"/>
              <a:t>f. Water canal system is well-developed. </a:t>
            </a:r>
          </a:p>
          <a:p>
            <a:pPr marL="0" indent="0">
              <a:buNone/>
            </a:pPr>
            <a:r>
              <a:rPr lang="en-US" dirty="0" smtClean="0"/>
              <a:t>g. There is absence of circulatory, respiratory and excretory parts. </a:t>
            </a:r>
          </a:p>
          <a:p>
            <a:pPr marL="0" indent="0">
              <a:buNone/>
            </a:pPr>
            <a:r>
              <a:rPr lang="en-US" dirty="0" smtClean="0"/>
              <a:t>h. Reproduction both sexual and asexual. Sexual reproduction by copulation where as asexual reproduction by budding or </a:t>
            </a:r>
            <a:r>
              <a:rPr lang="en-US" dirty="0" err="1" smtClean="0"/>
              <a:t>gemmule</a:t>
            </a:r>
            <a:r>
              <a:rPr lang="en-US" dirty="0" smtClean="0"/>
              <a:t> formation or regenerations. </a:t>
            </a:r>
          </a:p>
          <a:p>
            <a:pPr marL="0" indent="0">
              <a:buNone/>
            </a:pPr>
            <a:r>
              <a:rPr lang="en-US" dirty="0" err="1" smtClean="0"/>
              <a:t>i</a:t>
            </a:r>
            <a:r>
              <a:rPr lang="en-US" dirty="0" smtClean="0"/>
              <a:t>. They are hermaphrodite. </a:t>
            </a:r>
            <a:endParaRPr lang="en-US" dirty="0"/>
          </a:p>
        </p:txBody>
      </p:sp>
    </p:spTree>
    <p:extLst>
      <p:ext uri="{BB962C8B-B14F-4D97-AF65-F5344CB8AC3E}">
        <p14:creationId xmlns:p14="http://schemas.microsoft.com/office/powerpoint/2010/main" val="19032849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sz="4000" dirty="0" err="1" smtClean="0">
                <a:latin typeface="Times New Roman" panose="02020603050405020304" pitchFamily="18" charset="0"/>
                <a:cs typeface="Times New Roman" panose="02020603050405020304" pitchFamily="18" charset="0"/>
              </a:rPr>
              <a:t>Porifera</a:t>
            </a:r>
            <a:r>
              <a:rPr lang="en-US" sz="4000" dirty="0" smtClean="0">
                <a:latin typeface="Times New Roman" panose="02020603050405020304" pitchFamily="18" charset="0"/>
                <a:cs typeface="Times New Roman" panose="02020603050405020304" pitchFamily="18" charset="0"/>
              </a:rPr>
              <a:t> is divided in to three classes on the basis of chemical nature of spicules:</a:t>
            </a:r>
            <a:endParaRPr lang="en-US" sz="40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159327" y="2264650"/>
            <a:ext cx="12032673" cy="2847678"/>
          </a:xfrm>
          <a:prstGeom prst="rect">
            <a:avLst/>
          </a:prstGeom>
        </p:spPr>
      </p:pic>
    </p:spTree>
    <p:extLst>
      <p:ext uri="{BB962C8B-B14F-4D97-AF65-F5344CB8AC3E}">
        <p14:creationId xmlns:p14="http://schemas.microsoft.com/office/powerpoint/2010/main" val="3249096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239863"/>
          </a:xfrm>
        </p:spPr>
        <p:txBody>
          <a:bodyPr>
            <a:normAutofit/>
          </a:bodyPr>
          <a:lstStyle/>
          <a:p>
            <a:r>
              <a:rPr lang="fi-FI" sz="3600" b="1" dirty="0" smtClean="0"/>
              <a:t>Phylum: Coelenterata (koilos = hollow; enteron = intestine)</a:t>
            </a:r>
            <a:endParaRPr lang="en-US" sz="3600" b="1" dirty="0"/>
          </a:p>
        </p:txBody>
      </p:sp>
      <p:sp>
        <p:nvSpPr>
          <p:cNvPr id="3" name="Content Placeholder 2"/>
          <p:cNvSpPr>
            <a:spLocks noGrp="1"/>
          </p:cNvSpPr>
          <p:nvPr>
            <p:ph idx="1"/>
          </p:nvPr>
        </p:nvSpPr>
        <p:spPr>
          <a:xfrm>
            <a:off x="249381" y="1413164"/>
            <a:ext cx="11942619" cy="5216236"/>
          </a:xfrm>
        </p:spPr>
        <p:txBody>
          <a:bodyPr>
            <a:normAutofit/>
          </a:bodyPr>
          <a:lstStyle/>
          <a:p>
            <a:pPr marL="0" indent="0">
              <a:buNone/>
            </a:pPr>
            <a:r>
              <a:rPr lang="en-US" sz="3200" b="1" dirty="0" smtClean="0"/>
              <a:t>Characteristics:</a:t>
            </a:r>
          </a:p>
          <a:p>
            <a:r>
              <a:rPr lang="en-US" sz="3200" dirty="0" smtClean="0"/>
              <a:t>a. Body possesses an internal hollow cavity known as coelenterons.</a:t>
            </a:r>
          </a:p>
          <a:p>
            <a:r>
              <a:rPr lang="en-US" sz="3200" dirty="0" smtClean="0"/>
              <a:t>b. Multicellular organisms with tissue grade of cellular organization.</a:t>
            </a:r>
          </a:p>
          <a:p>
            <a:r>
              <a:rPr lang="en-US" sz="3200" dirty="0" smtClean="0"/>
              <a:t>c. Radial symmetry with their sessile nature.</a:t>
            </a:r>
          </a:p>
          <a:p>
            <a:r>
              <a:rPr lang="en-US" sz="3200" dirty="0" smtClean="0"/>
              <a:t>d. Exclusively aquatic, mostly marine and few are fresh water organisms. </a:t>
            </a:r>
          </a:p>
          <a:p>
            <a:r>
              <a:rPr lang="en-US" sz="3200" dirty="0" smtClean="0"/>
              <a:t>e. Diploblastic i.e. having two germ layers, outer layer is called ectoderm and inner endoderm. There is non-cellular gelatinous materials in between these two layers are called </a:t>
            </a:r>
            <a:r>
              <a:rPr lang="en-US" sz="3200" dirty="0" err="1" smtClean="0"/>
              <a:t>mesogloea</a:t>
            </a:r>
            <a:r>
              <a:rPr lang="en-US" sz="3200" dirty="0" smtClean="0"/>
              <a:t>.</a:t>
            </a:r>
          </a:p>
        </p:txBody>
      </p:sp>
    </p:spTree>
    <p:extLst>
      <p:ext uri="{BB962C8B-B14F-4D97-AF65-F5344CB8AC3E}">
        <p14:creationId xmlns:p14="http://schemas.microsoft.com/office/powerpoint/2010/main" val="30856513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418" y="270164"/>
            <a:ext cx="11907982" cy="6296891"/>
          </a:xfrm>
        </p:spPr>
        <p:txBody>
          <a:bodyPr>
            <a:normAutofit/>
          </a:bodyPr>
          <a:lstStyle/>
          <a:p>
            <a:r>
              <a:rPr lang="en-US" sz="3600" dirty="0"/>
              <a:t>f. Mouth is surrounded by short, cylindrical tentacles which help for locomotion, feeding and </a:t>
            </a:r>
            <a:r>
              <a:rPr lang="en-US" sz="3600" dirty="0" err="1"/>
              <a:t>defence</a:t>
            </a:r>
            <a:r>
              <a:rPr lang="en-US" sz="3600" dirty="0"/>
              <a:t>.</a:t>
            </a:r>
          </a:p>
          <a:p>
            <a:r>
              <a:rPr lang="en-US" sz="3600" dirty="0"/>
              <a:t>g. There is absence of special types of circulatory, excretory and respiratory organs.</a:t>
            </a:r>
          </a:p>
          <a:p>
            <a:r>
              <a:rPr lang="en-US" sz="3600" dirty="0"/>
              <a:t>h. Digestion both extracellular as well as intracellular.</a:t>
            </a:r>
          </a:p>
          <a:p>
            <a:r>
              <a:rPr lang="en-US" sz="3600" dirty="0" err="1"/>
              <a:t>i</a:t>
            </a:r>
            <a:r>
              <a:rPr lang="en-US" sz="3600" dirty="0"/>
              <a:t>. It shows polymorphism or two forms of individuals – asexual form – polyp and sexual form - medusa.</a:t>
            </a:r>
          </a:p>
          <a:p>
            <a:r>
              <a:rPr lang="en-US" sz="3600" dirty="0"/>
              <a:t>j. Reproduction both sexual and asexual.</a:t>
            </a:r>
          </a:p>
          <a:p>
            <a:r>
              <a:rPr lang="en-US" sz="3600" dirty="0"/>
              <a:t>k. Sexual and asexual cycle alternates with each other. So it shows alternation of generations or </a:t>
            </a:r>
            <a:r>
              <a:rPr lang="en-US" sz="3600" dirty="0" err="1"/>
              <a:t>metagenesis</a:t>
            </a:r>
            <a:endParaRPr lang="en-US" sz="3600" dirty="0"/>
          </a:p>
        </p:txBody>
      </p:sp>
    </p:spTree>
    <p:extLst>
      <p:ext uri="{BB962C8B-B14F-4D97-AF65-F5344CB8AC3E}">
        <p14:creationId xmlns:p14="http://schemas.microsoft.com/office/powerpoint/2010/main" val="31093671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66255"/>
            <a:ext cx="11970327" cy="1524433"/>
          </a:xfrm>
        </p:spPr>
        <p:txBody>
          <a:bodyPr>
            <a:noAutofit/>
          </a:bodyPr>
          <a:lstStyle/>
          <a:p>
            <a:r>
              <a:rPr lang="en-US" sz="3200" dirty="0" smtClean="0">
                <a:latin typeface="Times New Roman" panose="02020603050405020304" pitchFamily="18" charset="0"/>
                <a:cs typeface="Times New Roman" panose="02020603050405020304" pitchFamily="18" charset="0"/>
              </a:rPr>
              <a:t>On the basis of presence and absence of reproductive forms (polyp and medusa) coelenterates are divided into three classes.</a:t>
            </a:r>
            <a:endParaRPr lang="en-US" sz="3200"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stretch>
            <a:fillRect/>
          </a:stretch>
        </p:blipFill>
        <p:spPr>
          <a:xfrm>
            <a:off x="131164" y="1690689"/>
            <a:ext cx="11839162" cy="3504766"/>
          </a:xfrm>
          <a:prstGeom prst="rect">
            <a:avLst/>
          </a:prstGeom>
        </p:spPr>
      </p:pic>
    </p:spTree>
    <p:extLst>
      <p:ext uri="{BB962C8B-B14F-4D97-AF65-F5344CB8AC3E}">
        <p14:creationId xmlns:p14="http://schemas.microsoft.com/office/powerpoint/2010/main" val="25666607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76745"/>
          </a:xfrm>
        </p:spPr>
        <p:txBody>
          <a:bodyPr>
            <a:normAutofit/>
          </a:bodyPr>
          <a:lstStyle/>
          <a:p>
            <a:r>
              <a:rPr lang="en-US" sz="3200" b="1" dirty="0" smtClean="0">
                <a:latin typeface="Times New Roman" panose="02020603050405020304" pitchFamily="18" charset="0"/>
                <a:cs typeface="Times New Roman" panose="02020603050405020304" pitchFamily="18" charset="0"/>
              </a:rPr>
              <a:t>Phylum: Platyhelminthes </a:t>
            </a:r>
            <a:r>
              <a:rPr lang="en-US" sz="3200" dirty="0" smtClean="0">
                <a:latin typeface="Times New Roman" panose="02020603050405020304" pitchFamily="18" charset="0"/>
                <a:cs typeface="Times New Roman" panose="02020603050405020304" pitchFamily="18" charset="0"/>
              </a:rPr>
              <a:t>(Platy= flat; </a:t>
            </a:r>
            <a:r>
              <a:rPr lang="en-US" sz="3200" dirty="0" err="1" smtClean="0">
                <a:latin typeface="Times New Roman" panose="02020603050405020304" pitchFamily="18" charset="0"/>
                <a:cs typeface="Times New Roman" panose="02020603050405020304" pitchFamily="18" charset="0"/>
              </a:rPr>
              <a:t>hlminthes</a:t>
            </a:r>
            <a:r>
              <a:rPr lang="en-US" sz="3200" dirty="0" smtClean="0">
                <a:latin typeface="Times New Roman" panose="02020603050405020304" pitchFamily="18" charset="0"/>
                <a:cs typeface="Times New Roman" panose="02020603050405020304" pitchFamily="18" charset="0"/>
              </a:rPr>
              <a:t> = worm)</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7818" y="976744"/>
            <a:ext cx="11984182" cy="5673437"/>
          </a:xfrm>
        </p:spPr>
        <p:txBody>
          <a:bodyPr>
            <a:normAutofit/>
          </a:bodyPr>
          <a:lstStyle/>
          <a:p>
            <a:pPr marL="0" indent="0">
              <a:buNone/>
            </a:pPr>
            <a:r>
              <a:rPr lang="en-US" sz="3200" b="1" dirty="0" smtClean="0"/>
              <a:t>Characteristics</a:t>
            </a:r>
          </a:p>
          <a:p>
            <a:pPr marL="514350" indent="-514350">
              <a:buAutoNum type="alphaLcPeriod"/>
            </a:pPr>
            <a:r>
              <a:rPr lang="en-US" sz="3200" dirty="0" smtClean="0"/>
              <a:t>The body </a:t>
            </a:r>
            <a:r>
              <a:rPr lang="en-US" sz="3200" dirty="0"/>
              <a:t>is </a:t>
            </a:r>
            <a:r>
              <a:rPr lang="en-US" sz="3200" dirty="0" err="1"/>
              <a:t>dorso</a:t>
            </a:r>
            <a:r>
              <a:rPr lang="en-US" sz="3200" dirty="0"/>
              <a:t>-ventrally flattened </a:t>
            </a:r>
            <a:r>
              <a:rPr lang="en-US" sz="3200" dirty="0" smtClean="0"/>
              <a:t>leaf-like. </a:t>
            </a:r>
            <a:r>
              <a:rPr lang="en-US" sz="3200" dirty="0"/>
              <a:t>They are called as </a:t>
            </a:r>
            <a:r>
              <a:rPr lang="en-US" sz="3200" dirty="0" smtClean="0"/>
              <a:t>  </a:t>
            </a:r>
          </a:p>
          <a:p>
            <a:pPr marL="0" indent="0">
              <a:buNone/>
            </a:pPr>
            <a:r>
              <a:rPr lang="en-US" sz="3200" dirty="0" smtClean="0"/>
              <a:t>    flatworms</a:t>
            </a:r>
            <a:r>
              <a:rPr lang="en-US" sz="3200" dirty="0"/>
              <a:t>.</a:t>
            </a:r>
          </a:p>
          <a:p>
            <a:pPr marL="0" indent="0">
              <a:buNone/>
            </a:pPr>
            <a:r>
              <a:rPr lang="en-US" sz="3200" dirty="0"/>
              <a:t>b. They are mostly </a:t>
            </a:r>
            <a:r>
              <a:rPr lang="en-US" sz="3200" dirty="0" smtClean="0"/>
              <a:t>parasites. </a:t>
            </a:r>
            <a:r>
              <a:rPr lang="en-US" sz="3200" dirty="0"/>
              <a:t>Some are </a:t>
            </a:r>
            <a:r>
              <a:rPr lang="en-US" sz="3200" dirty="0" smtClean="0"/>
              <a:t>free-living </a:t>
            </a:r>
            <a:r>
              <a:rPr lang="en-US" sz="3200" dirty="0"/>
              <a:t>as </a:t>
            </a:r>
            <a:r>
              <a:rPr lang="en-US" sz="3200" dirty="0" err="1"/>
              <a:t>planaria</a:t>
            </a:r>
            <a:r>
              <a:rPr lang="en-US" sz="3200" dirty="0"/>
              <a:t>.</a:t>
            </a:r>
          </a:p>
          <a:p>
            <a:pPr marL="0" indent="0">
              <a:buNone/>
            </a:pPr>
            <a:r>
              <a:rPr lang="en-US" sz="3200" dirty="0"/>
              <a:t>c. They are triploblastic and bilaterally symmetrical.</a:t>
            </a:r>
          </a:p>
          <a:p>
            <a:pPr marL="0" indent="0">
              <a:buNone/>
            </a:pPr>
            <a:r>
              <a:rPr lang="en-US" sz="3200" dirty="0"/>
              <a:t>d. They are acoelomate </a:t>
            </a:r>
            <a:r>
              <a:rPr lang="en-US" sz="3200" dirty="0" smtClean="0"/>
              <a:t>animals</a:t>
            </a:r>
            <a:r>
              <a:rPr lang="en-US" sz="3200" dirty="0"/>
              <a:t>. The space </a:t>
            </a:r>
            <a:r>
              <a:rPr lang="en-US" sz="3200" dirty="0" smtClean="0"/>
              <a:t>between body </a:t>
            </a:r>
            <a:r>
              <a:rPr lang="en-US" sz="3200" dirty="0"/>
              <a:t>wall and the  </a:t>
            </a:r>
            <a:r>
              <a:rPr lang="en-US" sz="3200" dirty="0" smtClean="0"/>
              <a:t>   </a:t>
            </a:r>
          </a:p>
          <a:p>
            <a:pPr marL="0" indent="0">
              <a:buNone/>
            </a:pPr>
            <a:r>
              <a:rPr lang="en-US" sz="3200" dirty="0"/>
              <a:t> </a:t>
            </a:r>
            <a:r>
              <a:rPr lang="en-US" sz="3200" dirty="0" smtClean="0"/>
              <a:t>    internal </a:t>
            </a:r>
            <a:r>
              <a:rPr lang="en-US" sz="3200" dirty="0"/>
              <a:t>organs is filled up with </a:t>
            </a:r>
            <a:r>
              <a:rPr lang="en-US" sz="3200" dirty="0" smtClean="0"/>
              <a:t>parenchyma</a:t>
            </a:r>
            <a:r>
              <a:rPr lang="en-US" sz="3200" dirty="0"/>
              <a:t>.</a:t>
            </a:r>
          </a:p>
          <a:p>
            <a:pPr marL="0" indent="0">
              <a:buNone/>
            </a:pPr>
            <a:r>
              <a:rPr lang="en-US" sz="3200" dirty="0"/>
              <a:t>e. Parasite animals develop adhesive </a:t>
            </a:r>
            <a:r>
              <a:rPr lang="en-US" sz="3200" dirty="0" smtClean="0"/>
              <a:t>structures </a:t>
            </a:r>
            <a:r>
              <a:rPr lang="en-US" sz="3200" dirty="0"/>
              <a:t>like hooks, spines, </a:t>
            </a:r>
            <a:r>
              <a:rPr lang="en-US" sz="3200" dirty="0" smtClean="0"/>
              <a:t>and </a:t>
            </a:r>
          </a:p>
          <a:p>
            <a:pPr marL="0" indent="0">
              <a:buNone/>
            </a:pPr>
            <a:r>
              <a:rPr lang="en-US" sz="3200" dirty="0"/>
              <a:t> </a:t>
            </a:r>
            <a:r>
              <a:rPr lang="en-US" sz="3200" dirty="0" smtClean="0"/>
              <a:t>   suckers </a:t>
            </a:r>
            <a:r>
              <a:rPr lang="en-US" sz="3200" dirty="0"/>
              <a:t>which enable the parasite to </a:t>
            </a:r>
            <a:r>
              <a:rPr lang="en-US" sz="3200" dirty="0" smtClean="0"/>
              <a:t>remain attached to </a:t>
            </a:r>
            <a:r>
              <a:rPr lang="en-US" sz="3200" dirty="0"/>
              <a:t>body parts.</a:t>
            </a:r>
          </a:p>
          <a:p>
            <a:pPr marL="0" indent="0">
              <a:buNone/>
            </a:pPr>
            <a:endParaRPr lang="en-US" sz="3200" dirty="0"/>
          </a:p>
        </p:txBody>
      </p:sp>
    </p:spTree>
    <p:extLst>
      <p:ext uri="{BB962C8B-B14F-4D97-AF65-F5344CB8AC3E}">
        <p14:creationId xmlns:p14="http://schemas.microsoft.com/office/powerpoint/2010/main" val="5886379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187" y="0"/>
            <a:ext cx="11217613" cy="6176963"/>
          </a:xfrm>
        </p:spPr>
        <p:txBody>
          <a:bodyPr>
            <a:normAutofit/>
          </a:bodyPr>
          <a:lstStyle/>
          <a:p>
            <a:pPr marL="0" indent="0">
              <a:buNone/>
            </a:pPr>
            <a:r>
              <a:rPr lang="en-US" dirty="0"/>
              <a:t>f. Nutrition is holozoic type.</a:t>
            </a:r>
          </a:p>
          <a:p>
            <a:pPr marL="0" indent="0">
              <a:buNone/>
            </a:pPr>
            <a:r>
              <a:rPr lang="en-US" dirty="0"/>
              <a:t>g. Digestive system is incomplete and branched or absent. Anus is absent.</a:t>
            </a:r>
          </a:p>
          <a:p>
            <a:pPr marL="0" indent="0">
              <a:buNone/>
            </a:pPr>
            <a:r>
              <a:rPr lang="en-US" dirty="0"/>
              <a:t>h. Respiratory organs are absent. They perform anaerobic type of </a:t>
            </a:r>
            <a:r>
              <a:rPr lang="en-US" dirty="0" smtClean="0"/>
              <a:t>respiration.</a:t>
            </a:r>
          </a:p>
          <a:p>
            <a:pPr marL="0" indent="0">
              <a:buNone/>
            </a:pPr>
            <a:r>
              <a:rPr lang="en-US" dirty="0" err="1" smtClean="0"/>
              <a:t>i</a:t>
            </a:r>
            <a:r>
              <a:rPr lang="en-US" dirty="0"/>
              <a:t>. They have an excretory organ flame cell or </a:t>
            </a:r>
            <a:r>
              <a:rPr lang="en-US" dirty="0" err="1"/>
              <a:t>protonephridia</a:t>
            </a:r>
            <a:r>
              <a:rPr lang="en-US" dirty="0"/>
              <a:t>. Excretory pore is present as </a:t>
            </a:r>
            <a:r>
              <a:rPr lang="en-US" dirty="0" smtClean="0"/>
              <a:t>a posterior end</a:t>
            </a:r>
            <a:r>
              <a:rPr lang="en-US" dirty="0"/>
              <a:t>. </a:t>
            </a:r>
          </a:p>
          <a:p>
            <a:pPr marL="0" indent="0">
              <a:buNone/>
            </a:pPr>
            <a:r>
              <a:rPr lang="en-US" dirty="0"/>
              <a:t>j. </a:t>
            </a:r>
            <a:r>
              <a:rPr lang="en-US" dirty="0" smtClean="0"/>
              <a:t>The reproductive </a:t>
            </a:r>
            <a:r>
              <a:rPr lang="en-US" dirty="0"/>
              <a:t>system is </a:t>
            </a:r>
            <a:r>
              <a:rPr lang="en-US" dirty="0" smtClean="0"/>
              <a:t>well-developed </a:t>
            </a:r>
            <a:r>
              <a:rPr lang="en-US" dirty="0"/>
              <a:t>and complex. They are </a:t>
            </a:r>
            <a:r>
              <a:rPr lang="en-US" dirty="0" smtClean="0"/>
              <a:t>hermaphrodite, bisexual, </a:t>
            </a:r>
            <a:r>
              <a:rPr lang="en-US" dirty="0"/>
              <a:t>or </a:t>
            </a:r>
            <a:r>
              <a:rPr lang="en-US" dirty="0" smtClean="0"/>
              <a:t>monoecious</a:t>
            </a:r>
            <a:r>
              <a:rPr lang="en-US" dirty="0"/>
              <a:t>.</a:t>
            </a:r>
          </a:p>
          <a:p>
            <a:pPr marL="0" indent="0">
              <a:buNone/>
            </a:pPr>
            <a:r>
              <a:rPr lang="en-US" dirty="0"/>
              <a:t>k. Fertilization may occur internally, cross or self. However, parthenogenesis or </a:t>
            </a:r>
            <a:r>
              <a:rPr lang="en-US" dirty="0" err="1"/>
              <a:t>polyembryo</a:t>
            </a:r>
            <a:r>
              <a:rPr lang="en-US" dirty="0"/>
              <a:t> commonly </a:t>
            </a:r>
            <a:r>
              <a:rPr lang="en-US" dirty="0" smtClean="0"/>
              <a:t>occur </a:t>
            </a:r>
            <a:r>
              <a:rPr lang="en-US" dirty="0"/>
              <a:t>in parasitic forms.</a:t>
            </a:r>
          </a:p>
          <a:p>
            <a:pPr marL="0" indent="0">
              <a:buNone/>
            </a:pPr>
            <a:r>
              <a:rPr lang="en-US" dirty="0"/>
              <a:t>l. Life cycle is simple or complex. </a:t>
            </a:r>
            <a:r>
              <a:rPr lang="en-US" dirty="0" smtClean="0"/>
              <a:t>It </a:t>
            </a:r>
            <a:r>
              <a:rPr lang="en-US" dirty="0"/>
              <a:t>may require one host (monogenetic) or two host (digenetic)</a:t>
            </a:r>
          </a:p>
        </p:txBody>
      </p:sp>
    </p:spTree>
    <p:extLst>
      <p:ext uri="{BB962C8B-B14F-4D97-AF65-F5344CB8AC3E}">
        <p14:creationId xmlns:p14="http://schemas.microsoft.com/office/powerpoint/2010/main" val="20315869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Platyhelminthes is classified into three classes on the basis of habitat and segmentation. </a:t>
            </a:r>
          </a:p>
        </p:txBody>
      </p:sp>
      <p:pic>
        <p:nvPicPr>
          <p:cNvPr id="4" name="Picture 3"/>
          <p:cNvPicPr>
            <a:picLocks noChangeAspect="1"/>
          </p:cNvPicPr>
          <p:nvPr/>
        </p:nvPicPr>
        <p:blipFill>
          <a:blip r:embed="rId2"/>
          <a:stretch>
            <a:fillRect/>
          </a:stretch>
        </p:blipFill>
        <p:spPr>
          <a:xfrm>
            <a:off x="157263" y="1690688"/>
            <a:ext cx="11885579" cy="4549198"/>
          </a:xfrm>
          <a:prstGeom prst="rect">
            <a:avLst/>
          </a:prstGeom>
        </p:spPr>
      </p:pic>
    </p:spTree>
    <p:extLst>
      <p:ext uri="{BB962C8B-B14F-4D97-AF65-F5344CB8AC3E}">
        <p14:creationId xmlns:p14="http://schemas.microsoft.com/office/powerpoint/2010/main" val="37900882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Phylum: </a:t>
            </a:r>
            <a:r>
              <a:rPr lang="en-US" sz="3200" dirty="0" err="1"/>
              <a:t>Nemathelminthes</a:t>
            </a:r>
            <a:r>
              <a:rPr lang="en-US" sz="3200" dirty="0"/>
              <a:t> (</a:t>
            </a:r>
            <a:r>
              <a:rPr lang="en-US" sz="3200" dirty="0" err="1"/>
              <a:t>nematos</a:t>
            </a:r>
            <a:r>
              <a:rPr lang="en-US" sz="3200" dirty="0"/>
              <a:t> = thread; helminthes = worm) </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14008" y="1690688"/>
            <a:ext cx="11977991" cy="5021397"/>
          </a:xfrm>
        </p:spPr>
        <p:txBody>
          <a:bodyPr>
            <a:normAutofit/>
          </a:bodyPr>
          <a:lstStyle/>
          <a:p>
            <a:pPr marL="0" indent="0">
              <a:buNone/>
            </a:pPr>
            <a:r>
              <a:rPr lang="en-US" dirty="0"/>
              <a:t>Characteristics:</a:t>
            </a:r>
          </a:p>
          <a:p>
            <a:pPr marL="0" indent="0">
              <a:buNone/>
            </a:pPr>
            <a:r>
              <a:rPr lang="en-US" dirty="0"/>
              <a:t>a. These are cylindrical, elongated, unsegmented and </a:t>
            </a:r>
            <a:r>
              <a:rPr lang="en-US" dirty="0" smtClean="0"/>
              <a:t>worm-like. </a:t>
            </a:r>
            <a:endParaRPr lang="en-US" dirty="0"/>
          </a:p>
          <a:p>
            <a:pPr marL="0" indent="0">
              <a:buNone/>
            </a:pPr>
            <a:r>
              <a:rPr lang="en-US" dirty="0"/>
              <a:t>b. These are mostly parasitic and some are </a:t>
            </a:r>
            <a:r>
              <a:rPr lang="en-US" dirty="0" smtClean="0"/>
              <a:t>free-living </a:t>
            </a:r>
            <a:r>
              <a:rPr lang="en-US" dirty="0"/>
              <a:t>found in soil and water. </a:t>
            </a:r>
          </a:p>
          <a:p>
            <a:pPr marL="0" indent="0">
              <a:buNone/>
            </a:pPr>
            <a:r>
              <a:rPr lang="en-US" dirty="0"/>
              <a:t>c. They are triploblastic. </a:t>
            </a:r>
          </a:p>
          <a:p>
            <a:pPr marL="0" indent="0">
              <a:buNone/>
            </a:pPr>
            <a:r>
              <a:rPr lang="en-US" dirty="0"/>
              <a:t>d. They are bilaterally symmetrical. </a:t>
            </a:r>
          </a:p>
          <a:p>
            <a:pPr marL="0" indent="0">
              <a:buNone/>
            </a:pPr>
            <a:r>
              <a:rPr lang="en-US" dirty="0"/>
              <a:t>e. Nutrition is holozoic type. </a:t>
            </a:r>
          </a:p>
          <a:p>
            <a:pPr marL="0" indent="0">
              <a:buNone/>
            </a:pPr>
            <a:r>
              <a:rPr lang="en-US" dirty="0"/>
              <a:t>f. Alimentary canal is complete and straight. </a:t>
            </a:r>
          </a:p>
          <a:p>
            <a:pPr marL="0" indent="0">
              <a:buNone/>
            </a:pPr>
            <a:r>
              <a:rPr lang="en-US" dirty="0"/>
              <a:t>g. It consists of lateral excretory ducts which collect the excretory substances and expel out through </a:t>
            </a:r>
            <a:r>
              <a:rPr lang="en-US" dirty="0" smtClean="0"/>
              <a:t>the anus</a:t>
            </a:r>
            <a:r>
              <a:rPr lang="en-US" dirty="0"/>
              <a:t>. </a:t>
            </a:r>
          </a:p>
          <a:p>
            <a:pPr marL="0" indent="0">
              <a:buNone/>
            </a:pPr>
            <a:r>
              <a:rPr lang="en-US" dirty="0"/>
              <a:t>h. These are unisexual or dioecious.</a:t>
            </a:r>
          </a:p>
        </p:txBody>
      </p:sp>
    </p:spTree>
    <p:extLst>
      <p:ext uri="{BB962C8B-B14F-4D97-AF65-F5344CB8AC3E}">
        <p14:creationId xmlns:p14="http://schemas.microsoft.com/office/powerpoint/2010/main" val="350046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terms used in characters and classification of organisms</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dirty="0" smtClean="0"/>
              <a:t>Cellularity </a:t>
            </a:r>
          </a:p>
          <a:p>
            <a:pPr marL="514350" indent="-514350">
              <a:buAutoNum type="alphaLcPeriod"/>
            </a:pPr>
            <a:r>
              <a:rPr lang="en-US" dirty="0" smtClean="0"/>
              <a:t>Unicellular: The organism made up of only one cell is called as unicellular or acellular. e.g. Protozoans. </a:t>
            </a:r>
          </a:p>
          <a:p>
            <a:pPr marL="514350" indent="-514350">
              <a:buAutoNum type="alphaLcPeriod"/>
            </a:pPr>
            <a:r>
              <a:rPr lang="en-US" dirty="0" smtClean="0"/>
              <a:t>Multicellular: The organisms made up of many cells are called as multicellular. They are also called metazoans. e.g. All organisms except protozoans. </a:t>
            </a:r>
          </a:p>
          <a:p>
            <a:pPr marL="0" indent="0">
              <a:buNone/>
            </a:pPr>
            <a:r>
              <a:rPr lang="en-US" dirty="0" smtClean="0"/>
              <a:t>2. Body layer</a:t>
            </a:r>
          </a:p>
          <a:p>
            <a:pPr marL="0" indent="0">
              <a:buNone/>
            </a:pPr>
            <a:r>
              <a:rPr lang="en-US" dirty="0" smtClean="0"/>
              <a:t> a. Diploblastic: The organisms having two germ layers – outer – ectoderm and inner – endoderm. e.g. Sponges and Coelenterates.</a:t>
            </a:r>
          </a:p>
          <a:p>
            <a:pPr marL="0" indent="0">
              <a:buNone/>
            </a:pPr>
            <a:r>
              <a:rPr lang="en-US" dirty="0" smtClean="0"/>
              <a:t> b. Triploblastic: The organisms having three germ layers – outer – ectoderm, middle - mesoderm and inner – endoderm.</a:t>
            </a:r>
            <a:endParaRPr lang="en-US" dirty="0"/>
          </a:p>
        </p:txBody>
      </p:sp>
    </p:spTree>
    <p:extLst>
      <p:ext uri="{BB962C8B-B14F-4D97-AF65-F5344CB8AC3E}">
        <p14:creationId xmlns:p14="http://schemas.microsoft.com/office/powerpoint/2010/main" val="2591541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latin typeface="Times New Roman" panose="02020603050405020304" pitchFamily="18" charset="0"/>
                <a:cs typeface="Times New Roman" panose="02020603050405020304" pitchFamily="18" charset="0"/>
              </a:rPr>
              <a:t>On the basis of presence and absence of caudal sense organ (phasmid), phylum, </a:t>
            </a:r>
            <a:r>
              <a:rPr lang="en-US" sz="3200" dirty="0" err="1">
                <a:latin typeface="Times New Roman" panose="02020603050405020304" pitchFamily="18" charset="0"/>
                <a:cs typeface="Times New Roman" panose="02020603050405020304" pitchFamily="18" charset="0"/>
              </a:rPr>
              <a:t>nemathelminthes</a:t>
            </a:r>
            <a:r>
              <a:rPr lang="en-US" sz="3200" dirty="0">
                <a:latin typeface="Times New Roman" panose="02020603050405020304" pitchFamily="18" charset="0"/>
                <a:cs typeface="Times New Roman" panose="02020603050405020304" pitchFamily="18" charset="0"/>
              </a:rPr>
              <a:t> is divided in two classes. </a:t>
            </a:r>
          </a:p>
        </p:txBody>
      </p:sp>
      <p:pic>
        <p:nvPicPr>
          <p:cNvPr id="4" name="Content Placeholder 3"/>
          <p:cNvPicPr>
            <a:picLocks noGrp="1" noChangeAspect="1"/>
          </p:cNvPicPr>
          <p:nvPr>
            <p:ph idx="1"/>
          </p:nvPr>
        </p:nvPicPr>
        <p:blipFill>
          <a:blip r:embed="rId2"/>
          <a:stretch>
            <a:fillRect/>
          </a:stretch>
        </p:blipFill>
        <p:spPr>
          <a:xfrm>
            <a:off x="-443765" y="2178996"/>
            <a:ext cx="13079530" cy="3521412"/>
          </a:xfrm>
          <a:prstGeom prst="rect">
            <a:avLst/>
          </a:prstGeom>
        </p:spPr>
      </p:pic>
    </p:spTree>
    <p:extLst>
      <p:ext uri="{BB962C8B-B14F-4D97-AF65-F5344CB8AC3E}">
        <p14:creationId xmlns:p14="http://schemas.microsoft.com/office/powerpoint/2010/main" val="4293389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Phylum: Annelida </a:t>
            </a:r>
            <a:r>
              <a:rPr lang="en-US" dirty="0"/>
              <a:t>(annulus = ring; </a:t>
            </a:r>
            <a:r>
              <a:rPr lang="en-US" dirty="0" err="1"/>
              <a:t>eidos</a:t>
            </a:r>
            <a:r>
              <a:rPr lang="en-US" dirty="0"/>
              <a:t> = form</a:t>
            </a:r>
          </a:p>
        </p:txBody>
      </p:sp>
      <p:sp>
        <p:nvSpPr>
          <p:cNvPr id="3" name="Content Placeholder 2"/>
          <p:cNvSpPr>
            <a:spLocks noGrp="1"/>
          </p:cNvSpPr>
          <p:nvPr>
            <p:ph idx="1"/>
          </p:nvPr>
        </p:nvSpPr>
        <p:spPr>
          <a:xfrm>
            <a:off x="194553" y="2023352"/>
            <a:ext cx="11789924" cy="4494179"/>
          </a:xfrm>
        </p:spPr>
        <p:txBody>
          <a:bodyPr>
            <a:normAutofit lnSpcReduction="10000"/>
          </a:bodyPr>
          <a:lstStyle/>
          <a:p>
            <a:pPr marL="0" indent="0">
              <a:buNone/>
            </a:pPr>
            <a:r>
              <a:rPr lang="en-US" dirty="0"/>
              <a:t>Characteristics:</a:t>
            </a:r>
          </a:p>
          <a:p>
            <a:pPr marL="0" indent="0">
              <a:buNone/>
            </a:pPr>
            <a:r>
              <a:rPr lang="en-US" dirty="0"/>
              <a:t>a. They are elongated and </a:t>
            </a:r>
            <a:r>
              <a:rPr lang="en-US" dirty="0" err="1"/>
              <a:t>metamerically</a:t>
            </a:r>
            <a:r>
              <a:rPr lang="en-US" dirty="0"/>
              <a:t> segmented. </a:t>
            </a:r>
          </a:p>
          <a:p>
            <a:pPr marL="0" indent="0">
              <a:buNone/>
            </a:pPr>
            <a:r>
              <a:rPr lang="en-US" dirty="0"/>
              <a:t>b. They are mostly </a:t>
            </a:r>
            <a:r>
              <a:rPr lang="en-US" dirty="0" smtClean="0"/>
              <a:t>aquatic </a:t>
            </a:r>
            <a:r>
              <a:rPr lang="en-US" dirty="0"/>
              <a:t>and some are terrestrial and burrowing, Few </a:t>
            </a:r>
            <a:r>
              <a:rPr lang="en-US" dirty="0" smtClean="0"/>
              <a:t>are  </a:t>
            </a:r>
          </a:p>
          <a:p>
            <a:pPr marL="0" indent="0">
              <a:buNone/>
            </a:pPr>
            <a:r>
              <a:rPr lang="en-US" dirty="0"/>
              <a:t> </a:t>
            </a:r>
            <a:r>
              <a:rPr lang="en-US" dirty="0" smtClean="0"/>
              <a:t>    </a:t>
            </a:r>
            <a:r>
              <a:rPr lang="en-US" dirty="0" err="1" smtClean="0"/>
              <a:t>ectoparasites</a:t>
            </a:r>
            <a:r>
              <a:rPr lang="en-US" dirty="0" smtClean="0"/>
              <a:t> </a:t>
            </a:r>
            <a:r>
              <a:rPr lang="en-US" dirty="0"/>
              <a:t>sucking the </a:t>
            </a:r>
            <a:r>
              <a:rPr lang="en-US" dirty="0" smtClean="0"/>
              <a:t>blood </a:t>
            </a:r>
            <a:r>
              <a:rPr lang="en-US" dirty="0"/>
              <a:t>from vertebrates. </a:t>
            </a:r>
          </a:p>
          <a:p>
            <a:pPr marL="0" indent="0">
              <a:buNone/>
            </a:pPr>
            <a:r>
              <a:rPr lang="en-US" dirty="0"/>
              <a:t>c. They are triploblastic. </a:t>
            </a:r>
          </a:p>
          <a:p>
            <a:pPr marL="0" indent="0">
              <a:buNone/>
            </a:pPr>
            <a:r>
              <a:rPr lang="en-US" dirty="0"/>
              <a:t>d. They are bilaterally symmetrical </a:t>
            </a:r>
          </a:p>
          <a:p>
            <a:pPr marL="0" indent="0">
              <a:buNone/>
            </a:pPr>
            <a:r>
              <a:rPr lang="en-US" dirty="0"/>
              <a:t>e. Coelom is true coelom type. </a:t>
            </a:r>
            <a:r>
              <a:rPr lang="en-US" dirty="0" smtClean="0"/>
              <a:t>Formed </a:t>
            </a:r>
            <a:r>
              <a:rPr lang="en-US" dirty="0"/>
              <a:t>by mesoderm. Such coelom is called </a:t>
            </a:r>
            <a:r>
              <a:rPr lang="en-US" dirty="0" err="1" smtClean="0"/>
              <a:t>chizocoel</a:t>
            </a:r>
            <a:r>
              <a:rPr lang="en-US" dirty="0"/>
              <a:t>. </a:t>
            </a:r>
          </a:p>
          <a:p>
            <a:pPr marL="0" indent="0">
              <a:buNone/>
            </a:pPr>
            <a:r>
              <a:rPr lang="en-US" dirty="0"/>
              <a:t>f. Locomotion takes place by setae (in Earthworm) or </a:t>
            </a:r>
            <a:r>
              <a:rPr lang="en-US" dirty="0" err="1"/>
              <a:t>parapodia</a:t>
            </a:r>
            <a:r>
              <a:rPr lang="en-US" dirty="0"/>
              <a:t> (in </a:t>
            </a:r>
            <a:r>
              <a:rPr lang="en-US" dirty="0" err="1"/>
              <a:t>Nereis</a:t>
            </a:r>
            <a:r>
              <a:rPr lang="en-US" dirty="0"/>
              <a:t>) or suckers (in Leach).</a:t>
            </a:r>
          </a:p>
        </p:txBody>
      </p:sp>
    </p:spTree>
    <p:extLst>
      <p:ext uri="{BB962C8B-B14F-4D97-AF65-F5344CB8AC3E}">
        <p14:creationId xmlns:p14="http://schemas.microsoft.com/office/powerpoint/2010/main" val="36416667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8562" y="661481"/>
            <a:ext cx="10945238" cy="5389123"/>
          </a:xfrm>
        </p:spPr>
        <p:txBody>
          <a:bodyPr>
            <a:normAutofit/>
          </a:bodyPr>
          <a:lstStyle/>
          <a:p>
            <a:pPr marL="0" indent="0">
              <a:buNone/>
            </a:pPr>
            <a:r>
              <a:rPr lang="en-US" sz="3200" dirty="0"/>
              <a:t>g. Nutrition is holozoic type. </a:t>
            </a:r>
          </a:p>
          <a:p>
            <a:pPr marL="0" indent="0">
              <a:buNone/>
            </a:pPr>
            <a:r>
              <a:rPr lang="en-US" sz="3200" dirty="0"/>
              <a:t>h. Respiration takes </a:t>
            </a:r>
            <a:r>
              <a:rPr lang="en-US" sz="3200"/>
              <a:t>place </a:t>
            </a:r>
            <a:r>
              <a:rPr lang="en-US" sz="3200" smtClean="0"/>
              <a:t>through </a:t>
            </a:r>
            <a:r>
              <a:rPr lang="en-US" sz="3200" dirty="0"/>
              <a:t>moist body surface by diffusion. </a:t>
            </a:r>
          </a:p>
          <a:p>
            <a:pPr marL="0" indent="0">
              <a:buNone/>
            </a:pPr>
            <a:r>
              <a:rPr lang="en-US" sz="3200" dirty="0" err="1"/>
              <a:t>i</a:t>
            </a:r>
            <a:r>
              <a:rPr lang="en-US" sz="3200" dirty="0"/>
              <a:t>. Excretion takes place through segmentally arranged </a:t>
            </a:r>
            <a:r>
              <a:rPr lang="en-US" sz="3200" dirty="0" err="1"/>
              <a:t>nephridia</a:t>
            </a:r>
            <a:r>
              <a:rPr lang="en-US" sz="3200" dirty="0"/>
              <a:t>. </a:t>
            </a:r>
          </a:p>
          <a:p>
            <a:pPr marL="0" indent="0">
              <a:buNone/>
            </a:pPr>
            <a:r>
              <a:rPr lang="en-US" sz="3200" dirty="0"/>
              <a:t>j. They are usually hermaphrodites. </a:t>
            </a:r>
          </a:p>
        </p:txBody>
      </p:sp>
      <p:pic>
        <p:nvPicPr>
          <p:cNvPr id="4" name="Picture 3"/>
          <p:cNvPicPr>
            <a:picLocks noChangeAspect="1"/>
          </p:cNvPicPr>
          <p:nvPr/>
        </p:nvPicPr>
        <p:blipFill>
          <a:blip r:embed="rId2"/>
          <a:stretch>
            <a:fillRect/>
          </a:stretch>
        </p:blipFill>
        <p:spPr>
          <a:xfrm>
            <a:off x="45423" y="3268495"/>
            <a:ext cx="11763956" cy="2836104"/>
          </a:xfrm>
          <a:prstGeom prst="rect">
            <a:avLst/>
          </a:prstGeom>
        </p:spPr>
      </p:pic>
    </p:spTree>
    <p:extLst>
      <p:ext uri="{BB962C8B-B14F-4D97-AF65-F5344CB8AC3E}">
        <p14:creationId xmlns:p14="http://schemas.microsoft.com/office/powerpoint/2010/main" val="215820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036278" y="214009"/>
            <a:ext cx="10033799" cy="6464633"/>
          </a:xfrm>
          <a:prstGeom prst="rect">
            <a:avLst/>
          </a:prstGeom>
        </p:spPr>
      </p:pic>
    </p:spTree>
    <p:extLst>
      <p:ext uri="{BB962C8B-B14F-4D97-AF65-F5344CB8AC3E}">
        <p14:creationId xmlns:p14="http://schemas.microsoft.com/office/powerpoint/2010/main" val="22708969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099" y="194553"/>
            <a:ext cx="11178702" cy="778213"/>
          </a:xfrm>
        </p:spPr>
        <p:txBody>
          <a:bodyPr>
            <a:normAutofit/>
          </a:bodyPr>
          <a:lstStyle/>
          <a:p>
            <a:r>
              <a:rPr lang="en-US" sz="3200" b="1" dirty="0" smtClean="0"/>
              <a:t>Phylum: </a:t>
            </a:r>
            <a:r>
              <a:rPr lang="en-US" sz="3200" b="1" dirty="0" err="1" smtClean="0"/>
              <a:t>Arthropoda</a:t>
            </a:r>
            <a:r>
              <a:rPr lang="en-US" sz="3200" b="1" dirty="0" smtClean="0"/>
              <a:t> </a:t>
            </a:r>
            <a:r>
              <a:rPr lang="en-US" sz="3200" dirty="0" smtClean="0"/>
              <a:t>(</a:t>
            </a:r>
            <a:r>
              <a:rPr lang="en-US" sz="3200" dirty="0" err="1" smtClean="0"/>
              <a:t>arthron</a:t>
            </a:r>
            <a:r>
              <a:rPr lang="en-US" sz="3200" dirty="0" smtClean="0"/>
              <a:t>=jointed; </a:t>
            </a:r>
            <a:r>
              <a:rPr lang="en-US" sz="3200" dirty="0" err="1" smtClean="0"/>
              <a:t>podos</a:t>
            </a:r>
            <a:r>
              <a:rPr lang="en-US" sz="3200" dirty="0" smtClean="0"/>
              <a:t> = </a:t>
            </a:r>
            <a:r>
              <a:rPr lang="en-US" sz="3200" dirty="0" err="1" smtClean="0"/>
              <a:t>Irgs</a:t>
            </a:r>
            <a:r>
              <a:rPr lang="en-US" sz="3200" dirty="0" smtClean="0"/>
              <a:t>)</a:t>
            </a:r>
            <a:endParaRPr lang="en-US" sz="3200" dirty="0"/>
          </a:p>
        </p:txBody>
      </p:sp>
      <p:sp>
        <p:nvSpPr>
          <p:cNvPr id="3" name="Content Placeholder 2"/>
          <p:cNvSpPr>
            <a:spLocks noGrp="1"/>
          </p:cNvSpPr>
          <p:nvPr>
            <p:ph idx="1"/>
          </p:nvPr>
        </p:nvSpPr>
        <p:spPr>
          <a:xfrm>
            <a:off x="0" y="972766"/>
            <a:ext cx="12192001" cy="5885233"/>
          </a:xfrm>
        </p:spPr>
        <p:txBody>
          <a:bodyPr>
            <a:normAutofit/>
          </a:bodyPr>
          <a:lstStyle/>
          <a:p>
            <a:pPr marL="0" indent="0">
              <a:buNone/>
            </a:pPr>
            <a:r>
              <a:rPr lang="en-US" dirty="0"/>
              <a:t>Characteristics:</a:t>
            </a:r>
          </a:p>
          <a:p>
            <a:pPr marL="0" indent="0">
              <a:buNone/>
            </a:pPr>
            <a:r>
              <a:rPr lang="en-US" dirty="0"/>
              <a:t>a. Body consists of jointed appendages or legs.</a:t>
            </a:r>
          </a:p>
          <a:p>
            <a:pPr marL="0" indent="0">
              <a:buNone/>
            </a:pPr>
            <a:r>
              <a:rPr lang="en-US" dirty="0"/>
              <a:t>b. This is the largest phylum. The animals of this group are found in all </a:t>
            </a:r>
            <a:r>
              <a:rPr lang="en-US" dirty="0" smtClean="0"/>
              <a:t>the habitats</a:t>
            </a:r>
            <a:r>
              <a:rPr lang="en-US" dirty="0"/>
              <a:t>.</a:t>
            </a:r>
          </a:p>
          <a:p>
            <a:pPr marL="0" indent="0">
              <a:buNone/>
            </a:pPr>
            <a:r>
              <a:rPr lang="en-US" dirty="0"/>
              <a:t>c. These are triploblastic and bilaterally symmetrical.</a:t>
            </a:r>
          </a:p>
          <a:p>
            <a:pPr marL="0" indent="0">
              <a:buNone/>
            </a:pPr>
            <a:r>
              <a:rPr lang="en-US" dirty="0"/>
              <a:t>d. </a:t>
            </a:r>
            <a:r>
              <a:rPr lang="en-US" dirty="0" smtClean="0"/>
              <a:t>The body </a:t>
            </a:r>
            <a:r>
              <a:rPr lang="en-US" dirty="0"/>
              <a:t>is covered externally by </a:t>
            </a:r>
            <a:r>
              <a:rPr lang="en-US" dirty="0" smtClean="0"/>
              <a:t>the hard </a:t>
            </a:r>
            <a:r>
              <a:rPr lang="en-US" dirty="0" err="1"/>
              <a:t>chitinous</a:t>
            </a:r>
            <a:r>
              <a:rPr lang="en-US" dirty="0"/>
              <a:t> exoskeleton. </a:t>
            </a:r>
          </a:p>
          <a:p>
            <a:pPr marL="0" indent="0">
              <a:buNone/>
            </a:pPr>
            <a:r>
              <a:rPr lang="en-US" dirty="0"/>
              <a:t>e. Body is divisible into head, thorax and abdomen. In some, head and thorax is often fused to form </a:t>
            </a:r>
            <a:r>
              <a:rPr lang="en-US" dirty="0" smtClean="0"/>
              <a:t>cephalothoraxes </a:t>
            </a:r>
            <a:r>
              <a:rPr lang="en-US" dirty="0"/>
              <a:t>as in prawn</a:t>
            </a:r>
            <a:r>
              <a:rPr lang="en-US" dirty="0" smtClean="0"/>
              <a:t>.</a:t>
            </a:r>
            <a:endParaRPr lang="en-US" dirty="0"/>
          </a:p>
          <a:p>
            <a:pPr marL="0" indent="0">
              <a:buNone/>
            </a:pPr>
            <a:r>
              <a:rPr lang="en-US" dirty="0"/>
              <a:t>f. A true head in present. It bears a pair of compound eyes, antenna, and feeding apparatus.</a:t>
            </a:r>
          </a:p>
          <a:p>
            <a:pPr marL="0" indent="0">
              <a:buNone/>
            </a:pPr>
            <a:r>
              <a:rPr lang="en-US" dirty="0"/>
              <a:t>g. Locomotion takes place by paired lateral jointed appendage.</a:t>
            </a:r>
          </a:p>
          <a:p>
            <a:pPr marL="0" indent="0">
              <a:buNone/>
            </a:pPr>
            <a:r>
              <a:rPr lang="en-US" dirty="0"/>
              <a:t>h. Alimentary cannel is straight and well developed. </a:t>
            </a:r>
          </a:p>
        </p:txBody>
      </p:sp>
    </p:spTree>
    <p:extLst>
      <p:ext uri="{BB962C8B-B14F-4D97-AF65-F5344CB8AC3E}">
        <p14:creationId xmlns:p14="http://schemas.microsoft.com/office/powerpoint/2010/main" val="36340629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On the basis of no. of legs and body condition phylum </a:t>
            </a:r>
            <a:r>
              <a:rPr lang="en-US" sz="3200" dirty="0" err="1" smtClean="0"/>
              <a:t>Arthropoda</a:t>
            </a:r>
            <a:r>
              <a:rPr lang="en-US" sz="3200" dirty="0" smtClean="0"/>
              <a:t> </a:t>
            </a:r>
            <a:r>
              <a:rPr lang="en-US" sz="3200" dirty="0"/>
              <a:t>is divided into four classes. </a:t>
            </a:r>
          </a:p>
        </p:txBody>
      </p:sp>
      <p:pic>
        <p:nvPicPr>
          <p:cNvPr id="4" name="Content Placeholder 3"/>
          <p:cNvPicPr>
            <a:picLocks noGrp="1" noChangeAspect="1"/>
          </p:cNvPicPr>
          <p:nvPr>
            <p:ph idx="1"/>
          </p:nvPr>
        </p:nvPicPr>
        <p:blipFill>
          <a:blip r:embed="rId2"/>
          <a:stretch>
            <a:fillRect/>
          </a:stretch>
        </p:blipFill>
        <p:spPr>
          <a:xfrm>
            <a:off x="-833162" y="2393005"/>
            <a:ext cx="13433724" cy="2204412"/>
          </a:xfrm>
          <a:prstGeom prst="rect">
            <a:avLst/>
          </a:prstGeom>
        </p:spPr>
      </p:pic>
    </p:spTree>
    <p:extLst>
      <p:ext uri="{BB962C8B-B14F-4D97-AF65-F5344CB8AC3E}">
        <p14:creationId xmlns:p14="http://schemas.microsoft.com/office/powerpoint/2010/main" val="34704960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520699" y="365125"/>
            <a:ext cx="11288679" cy="6492936"/>
          </a:xfrm>
          <a:prstGeom prst="rect">
            <a:avLst/>
          </a:prstGeom>
        </p:spPr>
      </p:pic>
    </p:spTree>
    <p:extLst>
      <p:ext uri="{BB962C8B-B14F-4D97-AF65-F5344CB8AC3E}">
        <p14:creationId xmlns:p14="http://schemas.microsoft.com/office/powerpoint/2010/main" val="10162197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Phylum: Mollusca (</a:t>
            </a:r>
            <a:r>
              <a:rPr lang="en-US" dirty="0" err="1"/>
              <a:t>molluscus</a:t>
            </a:r>
            <a:r>
              <a:rPr lang="en-US" dirty="0"/>
              <a:t> = soft)</a:t>
            </a:r>
          </a:p>
        </p:txBody>
      </p:sp>
      <p:sp>
        <p:nvSpPr>
          <p:cNvPr id="3" name="Content Placeholder 2"/>
          <p:cNvSpPr>
            <a:spLocks noGrp="1"/>
          </p:cNvSpPr>
          <p:nvPr>
            <p:ph idx="1"/>
          </p:nvPr>
        </p:nvSpPr>
        <p:spPr>
          <a:xfrm>
            <a:off x="136187" y="1690688"/>
            <a:ext cx="12055814" cy="4924121"/>
          </a:xfrm>
        </p:spPr>
        <p:txBody>
          <a:bodyPr>
            <a:normAutofit lnSpcReduction="10000"/>
          </a:bodyPr>
          <a:lstStyle/>
          <a:p>
            <a:pPr marL="0" indent="0">
              <a:buNone/>
            </a:pPr>
            <a:r>
              <a:rPr lang="en-US" dirty="0"/>
              <a:t>Characteristics:</a:t>
            </a:r>
          </a:p>
          <a:p>
            <a:pPr marL="0" indent="0">
              <a:buNone/>
            </a:pPr>
            <a:r>
              <a:rPr lang="en-US" dirty="0"/>
              <a:t>a. Body is soft and unsegmented.</a:t>
            </a:r>
          </a:p>
          <a:p>
            <a:pPr marL="0" indent="0">
              <a:buNone/>
            </a:pPr>
            <a:r>
              <a:rPr lang="en-US" dirty="0"/>
              <a:t>b. They are mostly freshwater or marine and few are terrestrial living in damp place. </a:t>
            </a:r>
          </a:p>
          <a:p>
            <a:pPr marL="0" indent="0">
              <a:buNone/>
            </a:pPr>
            <a:r>
              <a:rPr lang="en-US" dirty="0"/>
              <a:t>c. Triploblastic and bilaterally symmetrical body except in gastropods (body asymmetry</a:t>
            </a:r>
            <a:r>
              <a:rPr lang="en-US" dirty="0" smtClean="0"/>
              <a:t>).</a:t>
            </a:r>
          </a:p>
          <a:p>
            <a:pPr marL="0" indent="0">
              <a:buNone/>
            </a:pPr>
            <a:r>
              <a:rPr lang="en-US" dirty="0"/>
              <a:t>d. There is </a:t>
            </a:r>
            <a:r>
              <a:rPr lang="en-US" dirty="0" smtClean="0"/>
              <a:t>the presence </a:t>
            </a:r>
            <a:r>
              <a:rPr lang="en-US" dirty="0"/>
              <a:t>of </a:t>
            </a:r>
            <a:r>
              <a:rPr lang="en-US" dirty="0" smtClean="0"/>
              <a:t>a hard</a:t>
            </a:r>
            <a:r>
              <a:rPr lang="en-US" dirty="0"/>
              <a:t>, protective, calcareous covering of the body is called </a:t>
            </a:r>
            <a:r>
              <a:rPr lang="en-US" dirty="0" smtClean="0"/>
              <a:t>the shell </a:t>
            </a:r>
            <a:r>
              <a:rPr lang="en-US" dirty="0"/>
              <a:t>which forms </a:t>
            </a:r>
            <a:r>
              <a:rPr lang="en-US" dirty="0" smtClean="0"/>
              <a:t>the exoskeleton </a:t>
            </a:r>
            <a:r>
              <a:rPr lang="en-US" dirty="0"/>
              <a:t>of the body.</a:t>
            </a:r>
          </a:p>
          <a:p>
            <a:pPr marL="0" indent="0">
              <a:buNone/>
            </a:pPr>
            <a:r>
              <a:rPr lang="en-US" dirty="0"/>
              <a:t>e. Body is divisible into head, mantle, visceral mass and foot.</a:t>
            </a:r>
          </a:p>
          <a:p>
            <a:pPr marL="0" indent="0">
              <a:buNone/>
            </a:pPr>
            <a:r>
              <a:rPr lang="en-US" dirty="0"/>
              <a:t>f. Sense organs are eyes, tentacles, </a:t>
            </a:r>
            <a:r>
              <a:rPr lang="en-US" dirty="0" err="1"/>
              <a:t>osphradium</a:t>
            </a:r>
            <a:r>
              <a:rPr lang="en-US" dirty="0"/>
              <a:t>(water testing organ), </a:t>
            </a:r>
            <a:r>
              <a:rPr lang="en-US" dirty="0" err="1"/>
              <a:t>statocysts</a:t>
            </a:r>
            <a:r>
              <a:rPr lang="en-US" dirty="0"/>
              <a:t>(organ of equilibrium) </a:t>
            </a:r>
            <a:r>
              <a:rPr lang="en-US" dirty="0" smtClean="0"/>
              <a:t>etc</a:t>
            </a:r>
            <a:r>
              <a:rPr lang="en-US" dirty="0"/>
              <a:t>. </a:t>
            </a:r>
          </a:p>
          <a:p>
            <a:pPr marL="0" indent="0">
              <a:buNone/>
            </a:pPr>
            <a:endParaRPr lang="en-US" dirty="0"/>
          </a:p>
        </p:txBody>
      </p:sp>
    </p:spTree>
    <p:extLst>
      <p:ext uri="{BB962C8B-B14F-4D97-AF65-F5344CB8AC3E}">
        <p14:creationId xmlns:p14="http://schemas.microsoft.com/office/powerpoint/2010/main" val="16713213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6383" y="0"/>
            <a:ext cx="10867417" cy="6176963"/>
          </a:xfrm>
        </p:spPr>
        <p:txBody>
          <a:bodyPr/>
          <a:lstStyle/>
          <a:p>
            <a:pPr marL="0" indent="0">
              <a:buNone/>
            </a:pPr>
            <a:r>
              <a:rPr lang="en-US" dirty="0"/>
              <a:t>g. Respiration with the help of </a:t>
            </a:r>
            <a:r>
              <a:rPr lang="en-US" dirty="0" err="1"/>
              <a:t>ctenidia</a:t>
            </a:r>
            <a:r>
              <a:rPr lang="en-US" dirty="0"/>
              <a:t> or gills in aquatic environment and pulmonary sac for </a:t>
            </a:r>
            <a:r>
              <a:rPr lang="en-US" dirty="0" smtClean="0"/>
              <a:t>terrestrial environment</a:t>
            </a:r>
            <a:r>
              <a:rPr lang="en-US" dirty="0"/>
              <a:t>. </a:t>
            </a:r>
          </a:p>
          <a:p>
            <a:pPr marL="0" indent="0">
              <a:buNone/>
            </a:pPr>
            <a:r>
              <a:rPr lang="en-US" dirty="0"/>
              <a:t>h. Mostly unisexual and external fertilization. </a:t>
            </a:r>
          </a:p>
          <a:p>
            <a:pPr marL="0" indent="0">
              <a:buNone/>
            </a:pPr>
            <a:r>
              <a:rPr lang="en-US" dirty="0"/>
              <a:t>On the basis of structure and function of foot, phylum </a:t>
            </a:r>
            <a:r>
              <a:rPr lang="en-US" dirty="0" err="1"/>
              <a:t>mollusca</a:t>
            </a:r>
            <a:r>
              <a:rPr lang="en-US" dirty="0"/>
              <a:t> is divided into five classes. </a:t>
            </a:r>
            <a:endParaRPr lang="en-US" dirty="0" smtClean="0"/>
          </a:p>
          <a:p>
            <a:pPr marL="0" indent="0">
              <a:buNone/>
            </a:pPr>
            <a:endParaRPr lang="en-US" dirty="0"/>
          </a:p>
        </p:txBody>
      </p:sp>
      <p:pic>
        <p:nvPicPr>
          <p:cNvPr id="4" name="Picture 3"/>
          <p:cNvPicPr>
            <a:picLocks noChangeAspect="1"/>
          </p:cNvPicPr>
          <p:nvPr/>
        </p:nvPicPr>
        <p:blipFill>
          <a:blip r:embed="rId2"/>
          <a:stretch>
            <a:fillRect/>
          </a:stretch>
        </p:blipFill>
        <p:spPr>
          <a:xfrm>
            <a:off x="-275617" y="2657294"/>
            <a:ext cx="10096374" cy="1571806"/>
          </a:xfrm>
          <a:prstGeom prst="rect">
            <a:avLst/>
          </a:prstGeom>
        </p:spPr>
      </p:pic>
    </p:spTree>
    <p:extLst>
      <p:ext uri="{BB962C8B-B14F-4D97-AF65-F5344CB8AC3E}">
        <p14:creationId xmlns:p14="http://schemas.microsoft.com/office/powerpoint/2010/main" val="41055037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7999" y="457200"/>
            <a:ext cx="11359745" cy="6400800"/>
          </a:xfrm>
        </p:spPr>
        <p:txBody>
          <a:bodyPr>
            <a:normAutofit/>
          </a:bodyPr>
          <a:lstStyle/>
          <a:p>
            <a:pPr marL="0" indent="0">
              <a:buNone/>
            </a:pPr>
            <a:r>
              <a:rPr lang="en-US" b="1" dirty="0" err="1"/>
              <a:t>Gastropoda</a:t>
            </a:r>
            <a:r>
              <a:rPr lang="en-US" b="1" dirty="0"/>
              <a:t> (</a:t>
            </a:r>
            <a:r>
              <a:rPr lang="en-US" b="1" dirty="0" err="1"/>
              <a:t>gater</a:t>
            </a:r>
            <a:r>
              <a:rPr lang="en-US" b="1" dirty="0"/>
              <a:t>=belly; </a:t>
            </a:r>
            <a:r>
              <a:rPr lang="en-US" b="1" dirty="0" err="1"/>
              <a:t>podos</a:t>
            </a:r>
            <a:r>
              <a:rPr lang="en-US" b="1" dirty="0"/>
              <a:t>=foot): </a:t>
            </a:r>
          </a:p>
          <a:p>
            <a:pPr marL="0" indent="0">
              <a:buNone/>
            </a:pPr>
            <a:r>
              <a:rPr lang="en-US" dirty="0"/>
              <a:t>• Foot generally flat types and help in creeping movement. </a:t>
            </a:r>
          </a:p>
          <a:p>
            <a:pPr marL="0" indent="0">
              <a:buNone/>
            </a:pPr>
            <a:r>
              <a:rPr lang="en-US" dirty="0"/>
              <a:t>• Body covered by hard shell. </a:t>
            </a:r>
          </a:p>
          <a:p>
            <a:pPr marL="0" indent="0">
              <a:buNone/>
            </a:pPr>
            <a:r>
              <a:rPr lang="en-US" dirty="0"/>
              <a:t>• Body asymmetry. </a:t>
            </a:r>
          </a:p>
          <a:p>
            <a:pPr marL="0" indent="0">
              <a:buNone/>
            </a:pPr>
            <a:r>
              <a:rPr lang="en-US" dirty="0"/>
              <a:t>• Marine, freshwater and terrestrial. </a:t>
            </a:r>
          </a:p>
          <a:p>
            <a:pPr marL="0" indent="0">
              <a:buNone/>
            </a:pPr>
            <a:r>
              <a:rPr lang="en-US" dirty="0" err="1"/>
              <a:t>Eg</a:t>
            </a:r>
            <a:r>
              <a:rPr lang="en-US" dirty="0"/>
              <a:t>. Apple snail (Pila), Garden snail (Helix), Slug. </a:t>
            </a:r>
          </a:p>
          <a:p>
            <a:pPr marL="0" indent="0">
              <a:buNone/>
            </a:pPr>
            <a:r>
              <a:rPr lang="en-US" b="1" dirty="0" err="1"/>
              <a:t>Scaphoda</a:t>
            </a:r>
            <a:r>
              <a:rPr lang="en-US" b="1" dirty="0"/>
              <a:t> (</a:t>
            </a:r>
            <a:r>
              <a:rPr lang="en-US" b="1" dirty="0" err="1"/>
              <a:t>scapha</a:t>
            </a:r>
            <a:r>
              <a:rPr lang="en-US" b="1" dirty="0"/>
              <a:t>=boat; </a:t>
            </a:r>
            <a:r>
              <a:rPr lang="en-US" b="1" dirty="0" err="1"/>
              <a:t>podos</a:t>
            </a:r>
            <a:r>
              <a:rPr lang="en-US" b="1" dirty="0"/>
              <a:t>=foot):</a:t>
            </a:r>
          </a:p>
          <a:p>
            <a:pPr marL="0" indent="0">
              <a:buNone/>
            </a:pPr>
            <a:r>
              <a:rPr lang="en-US" dirty="0"/>
              <a:t>• Foot generally pointed and help for burrowing (digging). </a:t>
            </a:r>
          </a:p>
          <a:p>
            <a:pPr marL="0" indent="0">
              <a:buNone/>
            </a:pPr>
            <a:r>
              <a:rPr lang="en-US" dirty="0"/>
              <a:t>• Body covered by a hard shell. </a:t>
            </a:r>
          </a:p>
          <a:p>
            <a:pPr marL="0" indent="0">
              <a:buNone/>
            </a:pPr>
            <a:r>
              <a:rPr lang="en-US" dirty="0"/>
              <a:t>• Bilateral symmetry. </a:t>
            </a:r>
          </a:p>
          <a:p>
            <a:pPr marL="0" indent="0">
              <a:buNone/>
            </a:pPr>
            <a:r>
              <a:rPr lang="en-US" dirty="0"/>
              <a:t>• Exclusively marine. </a:t>
            </a:r>
          </a:p>
          <a:p>
            <a:pPr marL="0" indent="0">
              <a:buNone/>
            </a:pPr>
            <a:r>
              <a:rPr lang="en-US" dirty="0" err="1"/>
              <a:t>Eg</a:t>
            </a:r>
            <a:r>
              <a:rPr lang="en-US" dirty="0"/>
              <a:t>. </a:t>
            </a:r>
            <a:r>
              <a:rPr lang="en-US" dirty="0" err="1"/>
              <a:t>Dentalium</a:t>
            </a:r>
            <a:r>
              <a:rPr lang="en-US" dirty="0"/>
              <a:t> </a:t>
            </a:r>
          </a:p>
          <a:p>
            <a:endParaRPr lang="en-US" dirty="0"/>
          </a:p>
        </p:txBody>
      </p:sp>
    </p:spTree>
    <p:extLst>
      <p:ext uri="{BB962C8B-B14F-4D97-AF65-F5344CB8AC3E}">
        <p14:creationId xmlns:p14="http://schemas.microsoft.com/office/powerpoint/2010/main" val="1849930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Symmetry</a:t>
            </a:r>
            <a:endParaRPr lang="en-US" dirty="0"/>
          </a:p>
        </p:txBody>
      </p:sp>
      <p:sp>
        <p:nvSpPr>
          <p:cNvPr id="3" name="Content Placeholder 2"/>
          <p:cNvSpPr>
            <a:spLocks noGrp="1"/>
          </p:cNvSpPr>
          <p:nvPr>
            <p:ph idx="1"/>
          </p:nvPr>
        </p:nvSpPr>
        <p:spPr/>
        <p:txBody>
          <a:bodyPr/>
          <a:lstStyle/>
          <a:p>
            <a:pPr marL="514350" indent="-514350">
              <a:buAutoNum type="alphaLcPeriod"/>
            </a:pPr>
            <a:r>
              <a:rPr lang="en-US" dirty="0" smtClean="0"/>
              <a:t>Bilateral symmetry: Body plan is in such a way that when the animal is cut longitudinally and medially, body can be divided into two equal and similar halves. Each half is the mirror image to one another. </a:t>
            </a:r>
          </a:p>
          <a:p>
            <a:pPr marL="514350" indent="-514350">
              <a:buAutoNum type="alphaLcPeriod"/>
            </a:pPr>
            <a:r>
              <a:rPr lang="en-US" dirty="0" smtClean="0"/>
              <a:t>Radial symmetry: Body plan is in such a way that when the animal is cut from any sides passing through the central axis, body can be divided into two exact equal and similar halves.</a:t>
            </a:r>
          </a:p>
          <a:p>
            <a:pPr marL="514350" indent="-514350">
              <a:buAutoNum type="alphaLcPeriod"/>
            </a:pPr>
            <a:r>
              <a:rPr lang="en-US" dirty="0" smtClean="0"/>
              <a:t>Asymmetry: Body plan is in such a way that when the animal cannot be cut into two equal halves.</a:t>
            </a:r>
            <a:endParaRPr lang="en-US" dirty="0"/>
          </a:p>
        </p:txBody>
      </p:sp>
    </p:spTree>
    <p:extLst>
      <p:ext uri="{BB962C8B-B14F-4D97-AF65-F5344CB8AC3E}">
        <p14:creationId xmlns:p14="http://schemas.microsoft.com/office/powerpoint/2010/main" val="24012349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1830" y="175098"/>
            <a:ext cx="11061970" cy="6478621"/>
          </a:xfrm>
        </p:spPr>
        <p:txBody>
          <a:bodyPr>
            <a:normAutofit fontScale="92500" lnSpcReduction="20000"/>
          </a:bodyPr>
          <a:lstStyle/>
          <a:p>
            <a:pPr marL="0" indent="0">
              <a:buNone/>
            </a:pPr>
            <a:r>
              <a:rPr lang="en-US" b="1" dirty="0" err="1"/>
              <a:t>Pelecypoda</a:t>
            </a:r>
            <a:r>
              <a:rPr lang="en-US" b="1" dirty="0"/>
              <a:t> (</a:t>
            </a:r>
            <a:r>
              <a:rPr lang="en-US" b="1" dirty="0" err="1"/>
              <a:t>pelekus</a:t>
            </a:r>
            <a:r>
              <a:rPr lang="en-US" b="1" dirty="0"/>
              <a:t>=hatchet; </a:t>
            </a:r>
            <a:r>
              <a:rPr lang="en-US" b="1" dirty="0" err="1"/>
              <a:t>podos</a:t>
            </a:r>
            <a:r>
              <a:rPr lang="en-US" b="1" dirty="0"/>
              <a:t>=foot): </a:t>
            </a:r>
          </a:p>
          <a:p>
            <a:pPr marL="0" indent="0">
              <a:buNone/>
            </a:pPr>
            <a:r>
              <a:rPr lang="en-US" dirty="0"/>
              <a:t>• Foot generally hatched shaped and help for digging.</a:t>
            </a:r>
          </a:p>
          <a:p>
            <a:pPr marL="0" indent="0">
              <a:buNone/>
            </a:pPr>
            <a:r>
              <a:rPr lang="en-US" dirty="0"/>
              <a:t>• Body is covered by shell with two valves. </a:t>
            </a:r>
          </a:p>
          <a:p>
            <a:pPr marL="0" indent="0">
              <a:buNone/>
            </a:pPr>
            <a:r>
              <a:rPr lang="en-US" dirty="0"/>
              <a:t>• Bilateral symmetry. </a:t>
            </a:r>
          </a:p>
          <a:p>
            <a:pPr marL="0" indent="0">
              <a:buNone/>
            </a:pPr>
            <a:r>
              <a:rPr lang="en-US" dirty="0"/>
              <a:t>• </a:t>
            </a:r>
            <a:r>
              <a:rPr lang="en-US" dirty="0" err="1"/>
              <a:t>Eg</a:t>
            </a:r>
            <a:r>
              <a:rPr lang="en-US" dirty="0"/>
              <a:t>. </a:t>
            </a:r>
            <a:r>
              <a:rPr lang="en-US" dirty="0" err="1"/>
              <a:t>Unio</a:t>
            </a:r>
            <a:r>
              <a:rPr lang="en-US" dirty="0"/>
              <a:t> </a:t>
            </a:r>
          </a:p>
          <a:p>
            <a:pPr marL="0" indent="0">
              <a:buNone/>
            </a:pPr>
            <a:r>
              <a:rPr lang="en-US" b="1" dirty="0" err="1"/>
              <a:t>Cephalopeda</a:t>
            </a:r>
            <a:r>
              <a:rPr lang="en-US" b="1" dirty="0"/>
              <a:t> (</a:t>
            </a:r>
            <a:r>
              <a:rPr lang="en-US" b="1" dirty="0" err="1"/>
              <a:t>kephale</a:t>
            </a:r>
            <a:r>
              <a:rPr lang="en-US" b="1" dirty="0"/>
              <a:t>=head; </a:t>
            </a:r>
            <a:r>
              <a:rPr lang="en-US" b="1" dirty="0" err="1"/>
              <a:t>podos</a:t>
            </a:r>
            <a:r>
              <a:rPr lang="en-US" b="1" dirty="0"/>
              <a:t>=foot): </a:t>
            </a:r>
          </a:p>
          <a:p>
            <a:pPr marL="0" indent="0">
              <a:buNone/>
            </a:pPr>
            <a:r>
              <a:rPr lang="en-US" dirty="0"/>
              <a:t>• Foots are modified into arms with suckers.</a:t>
            </a:r>
          </a:p>
          <a:p>
            <a:pPr marL="0" indent="0">
              <a:buNone/>
            </a:pPr>
            <a:r>
              <a:rPr lang="en-US" dirty="0"/>
              <a:t>• Bilateral symmetry.</a:t>
            </a:r>
          </a:p>
          <a:p>
            <a:pPr marL="0" indent="0">
              <a:buNone/>
            </a:pPr>
            <a:r>
              <a:rPr lang="en-US" dirty="0"/>
              <a:t>• Marine or freshwater.</a:t>
            </a:r>
          </a:p>
          <a:p>
            <a:pPr marL="0" indent="0">
              <a:buNone/>
            </a:pPr>
            <a:r>
              <a:rPr lang="en-US" dirty="0" err="1"/>
              <a:t>Eg</a:t>
            </a:r>
            <a:r>
              <a:rPr lang="en-US" dirty="0"/>
              <a:t>. Octopus, Sepia</a:t>
            </a:r>
            <a:r>
              <a:rPr lang="en-US" dirty="0" smtClean="0"/>
              <a:t>.</a:t>
            </a:r>
          </a:p>
          <a:p>
            <a:pPr marL="0" indent="0">
              <a:buNone/>
            </a:pPr>
            <a:r>
              <a:rPr lang="en-US" b="1" dirty="0" err="1"/>
              <a:t>Amphineura</a:t>
            </a:r>
            <a:r>
              <a:rPr lang="en-US" b="1" dirty="0"/>
              <a:t> (</a:t>
            </a:r>
            <a:r>
              <a:rPr lang="en-US" b="1" dirty="0" err="1"/>
              <a:t>amphi</a:t>
            </a:r>
            <a:r>
              <a:rPr lang="en-US" b="1" dirty="0"/>
              <a:t>=both; neuron=nerve): </a:t>
            </a:r>
          </a:p>
          <a:p>
            <a:pPr marL="0" indent="0">
              <a:buNone/>
            </a:pPr>
            <a:r>
              <a:rPr lang="en-US" dirty="0"/>
              <a:t>• Foot generally flat and help during creeping </a:t>
            </a:r>
          </a:p>
          <a:p>
            <a:pPr marL="0" indent="0">
              <a:buNone/>
            </a:pPr>
            <a:r>
              <a:rPr lang="en-US" dirty="0"/>
              <a:t>• Bilateral symmetry. </a:t>
            </a:r>
          </a:p>
          <a:p>
            <a:pPr marL="0" indent="0">
              <a:buNone/>
            </a:pPr>
            <a:r>
              <a:rPr lang="en-US" dirty="0" smtClean="0"/>
              <a:t>• </a:t>
            </a:r>
            <a:r>
              <a:rPr lang="en-US" dirty="0"/>
              <a:t>Marine or freshwater. </a:t>
            </a:r>
          </a:p>
          <a:p>
            <a:pPr marL="0" indent="0">
              <a:buNone/>
            </a:pPr>
            <a:r>
              <a:rPr lang="en-US" dirty="0" err="1"/>
              <a:t>Eg</a:t>
            </a:r>
            <a:r>
              <a:rPr lang="en-US" dirty="0"/>
              <a:t>. Chiton </a:t>
            </a:r>
          </a:p>
        </p:txBody>
      </p:sp>
    </p:spTree>
    <p:extLst>
      <p:ext uri="{BB962C8B-B14F-4D97-AF65-F5344CB8AC3E}">
        <p14:creationId xmlns:p14="http://schemas.microsoft.com/office/powerpoint/2010/main" val="25080054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724373"/>
          </a:xfrm>
        </p:spPr>
        <p:txBody>
          <a:bodyPr>
            <a:normAutofit/>
          </a:bodyPr>
          <a:lstStyle/>
          <a:p>
            <a:r>
              <a:rPr lang="en-US" sz="3600" b="1" dirty="0"/>
              <a:t>Phylum: Echinodermata (</a:t>
            </a:r>
            <a:r>
              <a:rPr lang="en-US" sz="3600" b="1" dirty="0" err="1"/>
              <a:t>mechinos</a:t>
            </a:r>
            <a:r>
              <a:rPr lang="en-US" sz="3600" b="1" dirty="0"/>
              <a:t>=spine; derma=skin) </a:t>
            </a:r>
          </a:p>
        </p:txBody>
      </p:sp>
      <p:sp>
        <p:nvSpPr>
          <p:cNvPr id="3" name="Content Placeholder 2"/>
          <p:cNvSpPr>
            <a:spLocks noGrp="1"/>
          </p:cNvSpPr>
          <p:nvPr>
            <p:ph idx="1"/>
          </p:nvPr>
        </p:nvSpPr>
        <p:spPr>
          <a:xfrm>
            <a:off x="0" y="1089498"/>
            <a:ext cx="12192000" cy="5768502"/>
          </a:xfrm>
        </p:spPr>
        <p:txBody>
          <a:bodyPr>
            <a:normAutofit/>
          </a:bodyPr>
          <a:lstStyle/>
          <a:p>
            <a:pPr marL="0" indent="0">
              <a:buNone/>
            </a:pPr>
            <a:r>
              <a:rPr lang="en-US" dirty="0"/>
              <a:t>Characteristics:</a:t>
            </a:r>
          </a:p>
          <a:p>
            <a:pPr marL="0" indent="0">
              <a:buNone/>
            </a:pPr>
            <a:r>
              <a:rPr lang="en-US" dirty="0"/>
              <a:t>a. Body is covered with spines.</a:t>
            </a:r>
          </a:p>
          <a:p>
            <a:pPr marL="0" indent="0">
              <a:buNone/>
            </a:pPr>
            <a:r>
              <a:rPr lang="en-US" dirty="0"/>
              <a:t>b. Exclusively marine so they are not found in Nepal.</a:t>
            </a:r>
          </a:p>
          <a:p>
            <a:pPr marL="0" indent="0">
              <a:buNone/>
            </a:pPr>
            <a:r>
              <a:rPr lang="en-US" dirty="0"/>
              <a:t>c. Body triploblastic and radially symmetrical.</a:t>
            </a:r>
          </a:p>
          <a:p>
            <a:pPr marL="0" indent="0">
              <a:buNone/>
            </a:pPr>
            <a:r>
              <a:rPr lang="en-US" dirty="0"/>
              <a:t>d. Head is not </a:t>
            </a:r>
            <a:r>
              <a:rPr lang="en-US" dirty="0" smtClean="0"/>
              <a:t>distinct. </a:t>
            </a:r>
            <a:r>
              <a:rPr lang="en-US" dirty="0"/>
              <a:t>So body is divisible into oral and </a:t>
            </a:r>
            <a:r>
              <a:rPr lang="en-US" smtClean="0"/>
              <a:t>aboral</a:t>
            </a:r>
            <a:r>
              <a:rPr lang="en-US" dirty="0" smtClean="0"/>
              <a:t> </a:t>
            </a:r>
            <a:r>
              <a:rPr lang="en-US" dirty="0"/>
              <a:t>ends.</a:t>
            </a:r>
          </a:p>
          <a:p>
            <a:pPr marL="0" indent="0">
              <a:buNone/>
            </a:pPr>
            <a:r>
              <a:rPr lang="en-US" dirty="0"/>
              <a:t>e. Locomotion with the help of tube feet.</a:t>
            </a:r>
          </a:p>
          <a:p>
            <a:pPr marL="0" indent="0">
              <a:buNone/>
            </a:pPr>
            <a:r>
              <a:rPr lang="en-US" dirty="0"/>
              <a:t>f. Presence of water vascular system is the important characteristics of </a:t>
            </a:r>
            <a:r>
              <a:rPr lang="en-US" dirty="0" smtClean="0"/>
              <a:t> </a:t>
            </a:r>
          </a:p>
          <a:p>
            <a:pPr marL="0" indent="0">
              <a:buNone/>
            </a:pPr>
            <a:r>
              <a:rPr lang="en-US" dirty="0"/>
              <a:t> </a:t>
            </a:r>
            <a:r>
              <a:rPr lang="en-US" dirty="0" smtClean="0"/>
              <a:t>   echinoderms </a:t>
            </a:r>
            <a:r>
              <a:rPr lang="en-US" dirty="0"/>
              <a:t>which help for </a:t>
            </a:r>
            <a:r>
              <a:rPr lang="en-US" dirty="0" smtClean="0"/>
              <a:t>circulation</a:t>
            </a:r>
            <a:r>
              <a:rPr lang="en-US" dirty="0"/>
              <a:t>, respiration, feeling and excretion.</a:t>
            </a:r>
          </a:p>
          <a:p>
            <a:pPr marL="0" indent="0">
              <a:buNone/>
            </a:pPr>
            <a:r>
              <a:rPr lang="en-US" dirty="0"/>
              <a:t>g. There is absence of excretory organ.</a:t>
            </a:r>
          </a:p>
          <a:p>
            <a:pPr marL="0" indent="0">
              <a:buNone/>
            </a:pPr>
            <a:r>
              <a:rPr lang="en-US" dirty="0"/>
              <a:t>h. They are unisexual.</a:t>
            </a:r>
          </a:p>
        </p:txBody>
      </p:sp>
    </p:spTree>
    <p:extLst>
      <p:ext uri="{BB962C8B-B14F-4D97-AF65-F5344CB8AC3E}">
        <p14:creationId xmlns:p14="http://schemas.microsoft.com/office/powerpoint/2010/main" val="3989897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On the basis of number and type of arm and form of the body phylum </a:t>
            </a:r>
            <a:r>
              <a:rPr lang="en-US" sz="3200" dirty="0" err="1"/>
              <a:t>echinodermata</a:t>
            </a:r>
            <a:r>
              <a:rPr lang="en-US" sz="3200" dirty="0"/>
              <a:t> is divided into five classes. </a:t>
            </a:r>
          </a:p>
        </p:txBody>
      </p:sp>
      <p:pic>
        <p:nvPicPr>
          <p:cNvPr id="4" name="Content Placeholder 3"/>
          <p:cNvPicPr>
            <a:picLocks noGrp="1" noChangeAspect="1"/>
          </p:cNvPicPr>
          <p:nvPr>
            <p:ph idx="1"/>
          </p:nvPr>
        </p:nvPicPr>
        <p:blipFill>
          <a:blip r:embed="rId2"/>
          <a:stretch>
            <a:fillRect/>
          </a:stretch>
        </p:blipFill>
        <p:spPr>
          <a:xfrm>
            <a:off x="-250458" y="2150605"/>
            <a:ext cx="12532556" cy="3082875"/>
          </a:xfrm>
          <a:prstGeom prst="rect">
            <a:avLst/>
          </a:prstGeom>
        </p:spPr>
      </p:pic>
    </p:spTree>
    <p:extLst>
      <p:ext uri="{BB962C8B-B14F-4D97-AF65-F5344CB8AC3E}">
        <p14:creationId xmlns:p14="http://schemas.microsoft.com/office/powerpoint/2010/main" val="829914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2919" y="603114"/>
            <a:ext cx="11712102" cy="6070059"/>
          </a:xfrm>
        </p:spPr>
        <p:txBody>
          <a:bodyPr>
            <a:normAutofit fontScale="92500" lnSpcReduction="10000"/>
          </a:bodyPr>
          <a:lstStyle/>
          <a:p>
            <a:pPr marL="0" indent="0">
              <a:buNone/>
            </a:pPr>
            <a:r>
              <a:rPr lang="en-US" b="1" dirty="0" err="1"/>
              <a:t>Asteroidea</a:t>
            </a:r>
            <a:r>
              <a:rPr lang="en-US" b="1" dirty="0"/>
              <a:t>:</a:t>
            </a:r>
          </a:p>
          <a:p>
            <a:pPr marL="0" indent="0">
              <a:buNone/>
            </a:pPr>
            <a:r>
              <a:rPr lang="en-US" dirty="0"/>
              <a:t>• Body is star shaped having five radiating arms, which are not separated from the central disc. </a:t>
            </a:r>
          </a:p>
          <a:p>
            <a:pPr marL="0" indent="0">
              <a:buNone/>
            </a:pPr>
            <a:r>
              <a:rPr lang="en-US" dirty="0"/>
              <a:t>• Oral and </a:t>
            </a:r>
            <a:r>
              <a:rPr lang="en-US" dirty="0" err="1"/>
              <a:t>aboral</a:t>
            </a:r>
            <a:r>
              <a:rPr lang="en-US" dirty="0"/>
              <a:t> surfaces are distinct. </a:t>
            </a:r>
          </a:p>
          <a:p>
            <a:pPr marL="0" indent="0">
              <a:buNone/>
            </a:pPr>
            <a:r>
              <a:rPr lang="en-US" dirty="0" err="1"/>
              <a:t>Eg</a:t>
            </a:r>
            <a:r>
              <a:rPr lang="en-US" dirty="0"/>
              <a:t>. </a:t>
            </a:r>
            <a:r>
              <a:rPr lang="en-US" dirty="0" err="1"/>
              <a:t>Asterias</a:t>
            </a:r>
            <a:r>
              <a:rPr lang="en-US" dirty="0"/>
              <a:t> (Starfish) </a:t>
            </a:r>
          </a:p>
          <a:p>
            <a:pPr marL="0" indent="0">
              <a:buNone/>
            </a:pPr>
            <a:r>
              <a:rPr lang="en-US" b="1" dirty="0" err="1"/>
              <a:t>Ophuivoidea</a:t>
            </a:r>
            <a:r>
              <a:rPr lang="en-US" b="1" dirty="0"/>
              <a:t>: </a:t>
            </a:r>
          </a:p>
          <a:p>
            <a:pPr marL="0" indent="0">
              <a:buNone/>
            </a:pPr>
            <a:r>
              <a:rPr lang="en-US" dirty="0"/>
              <a:t>• Body is star shaped having five radiating arm which are distinctly separated from the central disc. </a:t>
            </a:r>
          </a:p>
          <a:p>
            <a:pPr marL="0" indent="0">
              <a:buNone/>
            </a:pPr>
            <a:r>
              <a:rPr lang="en-US" dirty="0"/>
              <a:t>• </a:t>
            </a:r>
            <a:r>
              <a:rPr lang="en-US" dirty="0" err="1"/>
              <a:t>Ambulacral</a:t>
            </a:r>
            <a:r>
              <a:rPr lang="en-US" dirty="0"/>
              <a:t> grooves absent or covered with </a:t>
            </a:r>
            <a:r>
              <a:rPr lang="en-US" dirty="0" err="1"/>
              <a:t>ossicles</a:t>
            </a:r>
            <a:r>
              <a:rPr lang="en-US" dirty="0"/>
              <a:t>.</a:t>
            </a:r>
          </a:p>
          <a:p>
            <a:pPr marL="0" indent="0">
              <a:buNone/>
            </a:pPr>
            <a:r>
              <a:rPr lang="en-US" dirty="0" err="1"/>
              <a:t>Eg</a:t>
            </a:r>
            <a:r>
              <a:rPr lang="en-US" dirty="0"/>
              <a:t>. </a:t>
            </a:r>
            <a:r>
              <a:rPr lang="en-US" dirty="0" err="1"/>
              <a:t>Ophioderma</a:t>
            </a:r>
            <a:r>
              <a:rPr lang="en-US" dirty="0"/>
              <a:t>. </a:t>
            </a:r>
          </a:p>
          <a:p>
            <a:pPr marL="0" indent="0">
              <a:buNone/>
            </a:pPr>
            <a:r>
              <a:rPr lang="en-US" b="1" dirty="0" err="1"/>
              <a:t>Echinoidea</a:t>
            </a:r>
            <a:r>
              <a:rPr lang="en-US" b="1" dirty="0"/>
              <a:t>: </a:t>
            </a:r>
          </a:p>
          <a:p>
            <a:pPr marL="0" indent="0">
              <a:buNone/>
            </a:pPr>
            <a:r>
              <a:rPr lang="en-US" dirty="0"/>
              <a:t>• Body generally circular without arms. </a:t>
            </a:r>
          </a:p>
          <a:p>
            <a:pPr marL="0" indent="0">
              <a:buNone/>
            </a:pPr>
            <a:r>
              <a:rPr lang="en-US" dirty="0"/>
              <a:t>• </a:t>
            </a:r>
            <a:r>
              <a:rPr lang="en-US" dirty="0" err="1"/>
              <a:t>Ambulacral</a:t>
            </a:r>
            <a:r>
              <a:rPr lang="en-US" dirty="0"/>
              <a:t> grooves covered with </a:t>
            </a:r>
            <a:r>
              <a:rPr lang="en-US" dirty="0" err="1"/>
              <a:t>ossicles</a:t>
            </a:r>
            <a:r>
              <a:rPr lang="en-US" dirty="0"/>
              <a:t> </a:t>
            </a:r>
          </a:p>
          <a:p>
            <a:pPr marL="0" indent="0">
              <a:buNone/>
            </a:pPr>
            <a:r>
              <a:rPr lang="en-US" dirty="0" err="1"/>
              <a:t>Eg</a:t>
            </a:r>
            <a:r>
              <a:rPr lang="en-US" dirty="0"/>
              <a:t>. Echinus</a:t>
            </a:r>
          </a:p>
        </p:txBody>
      </p:sp>
    </p:spTree>
    <p:extLst>
      <p:ext uri="{BB962C8B-B14F-4D97-AF65-F5344CB8AC3E}">
        <p14:creationId xmlns:p14="http://schemas.microsoft.com/office/powerpoint/2010/main" val="32403512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464" y="583660"/>
            <a:ext cx="11120336" cy="5593303"/>
          </a:xfrm>
        </p:spPr>
        <p:txBody>
          <a:bodyPr>
            <a:normAutofit/>
          </a:bodyPr>
          <a:lstStyle/>
          <a:p>
            <a:pPr marL="0" indent="0">
              <a:buNone/>
            </a:pPr>
            <a:r>
              <a:rPr lang="en-US" b="1" dirty="0"/>
              <a:t>Holothuroidea: </a:t>
            </a:r>
            <a:endParaRPr lang="en-US" dirty="0"/>
          </a:p>
          <a:p>
            <a:pPr marL="0" indent="0">
              <a:buNone/>
            </a:pPr>
            <a:r>
              <a:rPr lang="en-US" dirty="0"/>
              <a:t>• Body is generally elongated without arms and spine.</a:t>
            </a:r>
          </a:p>
          <a:p>
            <a:pPr marL="0" indent="0">
              <a:buNone/>
            </a:pPr>
            <a:r>
              <a:rPr lang="en-US" dirty="0"/>
              <a:t>• Mouth surrounded by tentacles. </a:t>
            </a:r>
          </a:p>
          <a:p>
            <a:pPr marL="0" indent="0">
              <a:buNone/>
            </a:pPr>
            <a:r>
              <a:rPr lang="en-US" dirty="0" err="1"/>
              <a:t>Eg</a:t>
            </a:r>
            <a:r>
              <a:rPr lang="en-US" dirty="0"/>
              <a:t>. </a:t>
            </a:r>
            <a:r>
              <a:rPr lang="en-US" dirty="0" err="1"/>
              <a:t>Holothuria</a:t>
            </a:r>
            <a:r>
              <a:rPr lang="en-US" dirty="0"/>
              <a:t> (Sea cucumber) </a:t>
            </a:r>
          </a:p>
          <a:p>
            <a:pPr marL="0" indent="0">
              <a:buNone/>
            </a:pPr>
            <a:r>
              <a:rPr lang="en-US" b="1" dirty="0" err="1"/>
              <a:t>Crinoidea</a:t>
            </a:r>
            <a:r>
              <a:rPr lang="en-US" b="1" dirty="0"/>
              <a:t>: </a:t>
            </a:r>
          </a:p>
          <a:p>
            <a:pPr marL="0" indent="0">
              <a:buNone/>
            </a:pPr>
            <a:r>
              <a:rPr lang="en-US" dirty="0"/>
              <a:t>• Body is more or less circular without arms.</a:t>
            </a:r>
          </a:p>
          <a:p>
            <a:pPr marL="0" indent="0">
              <a:buNone/>
            </a:pPr>
            <a:r>
              <a:rPr lang="en-US" dirty="0"/>
              <a:t>• </a:t>
            </a:r>
            <a:r>
              <a:rPr lang="en-US" dirty="0" err="1"/>
              <a:t>Ambulacral</a:t>
            </a:r>
            <a:r>
              <a:rPr lang="en-US" dirty="0"/>
              <a:t> grooves and scattered </a:t>
            </a:r>
            <a:r>
              <a:rPr lang="en-US" dirty="0" err="1"/>
              <a:t>ossicles</a:t>
            </a:r>
            <a:r>
              <a:rPr lang="en-US" dirty="0"/>
              <a:t>.</a:t>
            </a:r>
          </a:p>
          <a:p>
            <a:pPr marL="0" indent="0">
              <a:buNone/>
            </a:pPr>
            <a:r>
              <a:rPr lang="en-US" dirty="0" err="1"/>
              <a:t>Eg</a:t>
            </a:r>
            <a:r>
              <a:rPr lang="en-US" dirty="0"/>
              <a:t>. </a:t>
            </a:r>
            <a:r>
              <a:rPr lang="en-US" dirty="0" err="1"/>
              <a:t>Antedon</a:t>
            </a:r>
            <a:r>
              <a:rPr lang="en-US" dirty="0"/>
              <a:t>. </a:t>
            </a:r>
          </a:p>
        </p:txBody>
      </p:sp>
    </p:spTree>
    <p:extLst>
      <p:ext uri="{BB962C8B-B14F-4D97-AF65-F5344CB8AC3E}">
        <p14:creationId xmlns:p14="http://schemas.microsoft.com/office/powerpoint/2010/main" val="20168975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Phylum: Chordata</a:t>
            </a:r>
          </a:p>
        </p:txBody>
      </p:sp>
      <p:sp>
        <p:nvSpPr>
          <p:cNvPr id="3" name="Content Placeholder 2"/>
          <p:cNvSpPr>
            <a:spLocks noGrp="1"/>
          </p:cNvSpPr>
          <p:nvPr>
            <p:ph idx="1"/>
          </p:nvPr>
        </p:nvSpPr>
        <p:spPr/>
        <p:txBody>
          <a:bodyPr/>
          <a:lstStyle/>
          <a:p>
            <a:pPr marL="0" indent="0">
              <a:buNone/>
            </a:pPr>
            <a:r>
              <a:rPr lang="en-US" dirty="0"/>
              <a:t>Characteristics:</a:t>
            </a:r>
          </a:p>
          <a:p>
            <a:pPr marL="0" indent="0">
              <a:buNone/>
            </a:pPr>
            <a:r>
              <a:rPr lang="en-US" dirty="0"/>
              <a:t>a. Presence of notochord at some stage of development.</a:t>
            </a:r>
          </a:p>
          <a:p>
            <a:pPr marL="0" indent="0">
              <a:buNone/>
            </a:pPr>
            <a:r>
              <a:rPr lang="en-US" dirty="0"/>
              <a:t>b. Present of dorsal tubular nerve cord.</a:t>
            </a:r>
          </a:p>
          <a:p>
            <a:pPr marL="0" indent="0">
              <a:buNone/>
            </a:pPr>
            <a:r>
              <a:rPr lang="en-US" dirty="0"/>
              <a:t>c. Present of gills slits (gill opening) on either side of the pharynx at some stage of the development.</a:t>
            </a:r>
          </a:p>
          <a:p>
            <a:pPr marL="0" indent="0">
              <a:buNone/>
            </a:pPr>
            <a:r>
              <a:rPr lang="en-US" dirty="0"/>
              <a:t>d. A </a:t>
            </a:r>
            <a:r>
              <a:rPr lang="en-US" dirty="0" smtClean="0"/>
              <a:t>well-developed </a:t>
            </a:r>
            <a:r>
              <a:rPr lang="en-US" dirty="0"/>
              <a:t>coelom.</a:t>
            </a:r>
          </a:p>
          <a:p>
            <a:pPr marL="0" indent="0">
              <a:buNone/>
            </a:pPr>
            <a:r>
              <a:rPr lang="en-US" dirty="0"/>
              <a:t>e. A ventrally situated heart.</a:t>
            </a:r>
          </a:p>
        </p:txBody>
      </p:sp>
    </p:spTree>
    <p:extLst>
      <p:ext uri="{BB962C8B-B14F-4D97-AF65-F5344CB8AC3E}">
        <p14:creationId xmlns:p14="http://schemas.microsoft.com/office/powerpoint/2010/main" val="24250873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098" y="155643"/>
            <a:ext cx="12016902" cy="6556442"/>
          </a:xfrm>
        </p:spPr>
        <p:txBody>
          <a:bodyPr>
            <a:normAutofit/>
          </a:bodyPr>
          <a:lstStyle/>
          <a:p>
            <a:pPr marL="0" indent="0">
              <a:buNone/>
            </a:pPr>
            <a:r>
              <a:rPr lang="en-US" dirty="0"/>
              <a:t>Three important characters of phylum chordate are: </a:t>
            </a:r>
          </a:p>
          <a:p>
            <a:pPr marL="0" indent="0">
              <a:buNone/>
            </a:pPr>
            <a:r>
              <a:rPr lang="en-US" dirty="0"/>
              <a:t>1. Notochord: (</a:t>
            </a:r>
            <a:r>
              <a:rPr lang="en-US" dirty="0" err="1"/>
              <a:t>noton</a:t>
            </a:r>
            <a:r>
              <a:rPr lang="en-US" dirty="0"/>
              <a:t>=back; chorda=a cord): Notochord is a stiff, solid rod like structure that provides </a:t>
            </a:r>
            <a:r>
              <a:rPr lang="en-US" dirty="0" smtClean="0"/>
              <a:t>internal </a:t>
            </a:r>
            <a:r>
              <a:rPr lang="en-US" dirty="0"/>
              <a:t>support. It is situated between the nerve cord and alimentary canal. It is present either embryonic </a:t>
            </a:r>
            <a:r>
              <a:rPr lang="en-US" dirty="0" smtClean="0"/>
              <a:t>stage </a:t>
            </a:r>
            <a:r>
              <a:rPr lang="en-US" dirty="0"/>
              <a:t>or throughout the life. Later on it is replaced in an adult by ossified vertebral column or back bone. </a:t>
            </a:r>
          </a:p>
          <a:p>
            <a:pPr marL="0" indent="0">
              <a:buNone/>
            </a:pPr>
            <a:r>
              <a:rPr lang="en-US" dirty="0"/>
              <a:t>2. Nerve cord: It is tubular nerve tissue. It is situated dorsally above the notochord. Later on it is replaced </a:t>
            </a:r>
            <a:r>
              <a:rPr lang="en-US" dirty="0" smtClean="0"/>
              <a:t>into </a:t>
            </a:r>
            <a:r>
              <a:rPr lang="en-US" dirty="0"/>
              <a:t>central nervous tissue. i.e. brain and spinal cord. </a:t>
            </a:r>
          </a:p>
          <a:p>
            <a:pPr marL="0" indent="0">
              <a:buNone/>
            </a:pPr>
            <a:r>
              <a:rPr lang="en-US" dirty="0"/>
              <a:t>3. Gill slits: These are the paired lateral gill openings situated on both side of pharynx. These are </a:t>
            </a:r>
            <a:r>
              <a:rPr lang="en-US" dirty="0" smtClean="0"/>
              <a:t>the respiratory </a:t>
            </a:r>
            <a:r>
              <a:rPr lang="en-US" dirty="0"/>
              <a:t>openings which take part in exchange of gases. These are present in fishes throughout the life </a:t>
            </a:r>
            <a:r>
              <a:rPr lang="en-US" dirty="0" smtClean="0"/>
              <a:t>in </a:t>
            </a:r>
            <a:r>
              <a:rPr lang="en-US" dirty="0"/>
              <a:t>other higher vertebrates, gills slits seen during embryonic stage only.</a:t>
            </a:r>
          </a:p>
        </p:txBody>
      </p:sp>
    </p:spTree>
    <p:extLst>
      <p:ext uri="{BB962C8B-B14F-4D97-AF65-F5344CB8AC3E}">
        <p14:creationId xmlns:p14="http://schemas.microsoft.com/office/powerpoint/2010/main" val="20951006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329204" y="0"/>
            <a:ext cx="11862796" cy="6247538"/>
          </a:xfrm>
          <a:prstGeom prst="rect">
            <a:avLst/>
          </a:prstGeom>
        </p:spPr>
      </p:pic>
    </p:spTree>
    <p:extLst>
      <p:ext uri="{BB962C8B-B14F-4D97-AF65-F5344CB8AC3E}">
        <p14:creationId xmlns:p14="http://schemas.microsoft.com/office/powerpoint/2010/main" val="4049792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Habitat</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AutoNum type="alphaLcPeriod"/>
            </a:pPr>
            <a:r>
              <a:rPr lang="en-US" dirty="0" smtClean="0"/>
              <a:t>Aquatic: The organisms which live only in water. I. Fresh water: It is the water other than sea or ocean water. II. Marine water: It is the water of sea and ocean.</a:t>
            </a:r>
          </a:p>
          <a:p>
            <a:pPr marL="514350" indent="-514350">
              <a:buAutoNum type="alphaLcPeriod"/>
            </a:pPr>
            <a:r>
              <a:rPr lang="en-US" dirty="0" smtClean="0"/>
              <a:t>Amphibian: Those animals which can live both on land and in water. e.g. frog.</a:t>
            </a:r>
          </a:p>
          <a:p>
            <a:pPr marL="514350" indent="-514350">
              <a:buAutoNum type="alphaLcPeriod"/>
            </a:pPr>
            <a:r>
              <a:rPr lang="en-US" dirty="0" smtClean="0"/>
              <a:t>Terrestrial: Those animals which live only on land. e.g. man, lizard etc.</a:t>
            </a:r>
          </a:p>
          <a:p>
            <a:pPr marL="571500" indent="-571500">
              <a:buAutoNum type="romanUcPeriod"/>
            </a:pPr>
            <a:r>
              <a:rPr lang="en-US" dirty="0" smtClean="0"/>
              <a:t>Aerial: Those animals which can live in the air. e.g. birds. </a:t>
            </a:r>
          </a:p>
          <a:p>
            <a:pPr marL="571500" indent="-571500">
              <a:buAutoNum type="romanUcPeriod"/>
            </a:pPr>
            <a:r>
              <a:rPr lang="en-US" dirty="0" smtClean="0"/>
              <a:t>Arboreal: Those animals which can live on trees and hold the branches of trees. e.g. monkeys. </a:t>
            </a:r>
          </a:p>
          <a:p>
            <a:pPr marL="571500" indent="-571500">
              <a:buAutoNum type="romanUcPeriod"/>
            </a:pPr>
            <a:r>
              <a:rPr lang="en-US" dirty="0" smtClean="0"/>
              <a:t>Burrowing: Those animals which make burrows in the sand or soil and live inside. e.g. earthworm.</a:t>
            </a:r>
            <a:endParaRPr lang="en-US" dirty="0"/>
          </a:p>
        </p:txBody>
      </p:sp>
    </p:spTree>
    <p:extLst>
      <p:ext uri="{BB962C8B-B14F-4D97-AF65-F5344CB8AC3E}">
        <p14:creationId xmlns:p14="http://schemas.microsoft.com/office/powerpoint/2010/main" val="3305434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Body temperature</a:t>
            </a:r>
            <a:endParaRPr lang="en-US" dirty="0"/>
          </a:p>
        </p:txBody>
      </p:sp>
      <p:sp>
        <p:nvSpPr>
          <p:cNvPr id="3" name="Content Placeholder 2"/>
          <p:cNvSpPr>
            <a:spLocks noGrp="1"/>
          </p:cNvSpPr>
          <p:nvPr>
            <p:ph idx="1"/>
          </p:nvPr>
        </p:nvSpPr>
        <p:spPr/>
        <p:txBody>
          <a:bodyPr/>
          <a:lstStyle/>
          <a:p>
            <a:pPr marL="514350" indent="-514350">
              <a:buAutoNum type="alphaLcPeriod"/>
            </a:pPr>
            <a:r>
              <a:rPr lang="en-US" dirty="0" smtClean="0"/>
              <a:t>Cold blooded (Poikilothermic): Those animals whose body temperature is variable according to the environment. e.g. frog, fish. </a:t>
            </a:r>
          </a:p>
          <a:p>
            <a:pPr marL="514350" indent="-514350">
              <a:buAutoNum type="alphaLcPeriod"/>
            </a:pPr>
            <a:endParaRPr lang="en-US" dirty="0"/>
          </a:p>
          <a:p>
            <a:pPr marL="514350" indent="-514350">
              <a:buAutoNum type="alphaLcPeriod"/>
            </a:pPr>
            <a:r>
              <a:rPr lang="en-US" dirty="0" smtClean="0"/>
              <a:t>Warm blooded (Homoeothermic): Those animals whose body temperature is not variable according to the environment. e.g. birds, mammals.</a:t>
            </a:r>
            <a:endParaRPr lang="en-US" dirty="0"/>
          </a:p>
        </p:txBody>
      </p:sp>
    </p:spTree>
    <p:extLst>
      <p:ext uri="{BB962C8B-B14F-4D97-AF65-F5344CB8AC3E}">
        <p14:creationId xmlns:p14="http://schemas.microsoft.com/office/powerpoint/2010/main" val="1353369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Nutrition</a:t>
            </a:r>
            <a:endParaRPr lang="en-US" dirty="0"/>
          </a:p>
        </p:txBody>
      </p:sp>
      <p:sp>
        <p:nvSpPr>
          <p:cNvPr id="3" name="Content Placeholder 2"/>
          <p:cNvSpPr>
            <a:spLocks noGrp="1"/>
          </p:cNvSpPr>
          <p:nvPr>
            <p:ph idx="1"/>
          </p:nvPr>
        </p:nvSpPr>
        <p:spPr/>
        <p:txBody>
          <a:bodyPr>
            <a:normAutofit fontScale="92500"/>
          </a:bodyPr>
          <a:lstStyle/>
          <a:p>
            <a:pPr marL="514350" indent="-514350">
              <a:buAutoNum type="alphaLcPeriod"/>
            </a:pPr>
            <a:r>
              <a:rPr lang="en-US" dirty="0" smtClean="0"/>
              <a:t>Holozoic nutrition: An organism which takes food in solid form is called holozoic. It is also called animal like.</a:t>
            </a:r>
          </a:p>
          <a:p>
            <a:pPr marL="514350" indent="-514350">
              <a:buAutoNum type="alphaLcPeriod"/>
            </a:pPr>
            <a:r>
              <a:rPr lang="en-US" dirty="0" smtClean="0"/>
              <a:t> </a:t>
            </a:r>
            <a:r>
              <a:rPr lang="en-US" dirty="0" err="1" smtClean="0"/>
              <a:t>Holophytic</a:t>
            </a:r>
            <a:r>
              <a:rPr lang="en-US" dirty="0" smtClean="0"/>
              <a:t> nutrition: It is plant like nutrition. It is also called autotrophs. </a:t>
            </a:r>
          </a:p>
          <a:p>
            <a:pPr marL="514350" indent="-514350">
              <a:buAutoNum type="alphaLcPeriod"/>
            </a:pPr>
            <a:r>
              <a:rPr lang="en-US" dirty="0" smtClean="0"/>
              <a:t>Saprozoic nutrition: The animals which feeds on dead organic matter. </a:t>
            </a:r>
          </a:p>
          <a:p>
            <a:pPr marL="514350" indent="-514350">
              <a:buAutoNum type="alphaLcPeriod"/>
            </a:pPr>
            <a:r>
              <a:rPr lang="en-US" dirty="0" smtClean="0"/>
              <a:t>Saprophytic nutrition: The plants which feeds on dead organic matter. </a:t>
            </a:r>
          </a:p>
          <a:p>
            <a:pPr marL="514350" indent="-514350">
              <a:buAutoNum type="alphaLcPeriod"/>
            </a:pPr>
            <a:r>
              <a:rPr lang="en-US" dirty="0" smtClean="0"/>
              <a:t>Parasitic nutrition: The organisms which live on other organisms and remain alive at the expense of host. e.g. Tapeworm, </a:t>
            </a:r>
            <a:r>
              <a:rPr lang="en-US" dirty="0" err="1" smtClean="0"/>
              <a:t>Liverfluke</a:t>
            </a:r>
            <a:r>
              <a:rPr lang="en-US" dirty="0" smtClean="0"/>
              <a:t>. </a:t>
            </a:r>
          </a:p>
          <a:p>
            <a:pPr marL="514350" indent="-514350">
              <a:buAutoNum type="alphaLcPeriod"/>
            </a:pPr>
            <a:r>
              <a:rPr lang="en-US" dirty="0" smtClean="0"/>
              <a:t>Carnivorous: Those animals which feed on animal flesh. e.g. Tiger, Lion.</a:t>
            </a:r>
          </a:p>
          <a:p>
            <a:pPr marL="514350" indent="-514350">
              <a:buAutoNum type="alphaLcPeriod"/>
            </a:pPr>
            <a:r>
              <a:rPr lang="en-US" dirty="0" smtClean="0"/>
              <a:t>Herbivorous: Those animals which feed on plants. e.g. Dear, Cattle.</a:t>
            </a:r>
            <a:endParaRPr lang="en-US" dirty="0"/>
          </a:p>
        </p:txBody>
      </p:sp>
    </p:spTree>
    <p:extLst>
      <p:ext uri="{BB962C8B-B14F-4D97-AF65-F5344CB8AC3E}">
        <p14:creationId xmlns:p14="http://schemas.microsoft.com/office/powerpoint/2010/main" val="4065106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Digestion </a:t>
            </a:r>
            <a:endParaRPr lang="en-US" dirty="0"/>
          </a:p>
        </p:txBody>
      </p:sp>
      <p:sp>
        <p:nvSpPr>
          <p:cNvPr id="3" name="Content Placeholder 2"/>
          <p:cNvSpPr>
            <a:spLocks noGrp="1"/>
          </p:cNvSpPr>
          <p:nvPr>
            <p:ph idx="1"/>
          </p:nvPr>
        </p:nvSpPr>
        <p:spPr/>
        <p:txBody>
          <a:bodyPr/>
          <a:lstStyle/>
          <a:p>
            <a:pPr marL="0" indent="0">
              <a:buNone/>
            </a:pPr>
            <a:r>
              <a:rPr lang="en-US" dirty="0" smtClean="0"/>
              <a:t>a. Intracellular digestion: It is the type of digestion which takes place inside the cell. e.g. Amoeba, Euglena. </a:t>
            </a:r>
          </a:p>
          <a:p>
            <a:pPr marL="0" indent="0">
              <a:buNone/>
            </a:pPr>
            <a:r>
              <a:rPr lang="en-US" dirty="0" smtClean="0"/>
              <a:t>b. Extracellular digestion: It is the type of digestion which takes </a:t>
            </a:r>
            <a:r>
              <a:rPr lang="en-US" smtClean="0"/>
              <a:t>place outside </a:t>
            </a:r>
            <a:r>
              <a:rPr lang="en-US" dirty="0" smtClean="0"/>
              <a:t>the cell. e.g. Hydra, Earthworm.</a:t>
            </a:r>
            <a:endParaRPr lang="en-US" dirty="0"/>
          </a:p>
        </p:txBody>
      </p:sp>
    </p:spTree>
    <p:extLst>
      <p:ext uri="{BB962C8B-B14F-4D97-AF65-F5344CB8AC3E}">
        <p14:creationId xmlns:p14="http://schemas.microsoft.com/office/powerpoint/2010/main" val="1781999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Respiration </a:t>
            </a:r>
          </a:p>
        </p:txBody>
      </p:sp>
      <p:sp>
        <p:nvSpPr>
          <p:cNvPr id="3" name="Content Placeholder 2"/>
          <p:cNvSpPr>
            <a:spLocks noGrp="1"/>
          </p:cNvSpPr>
          <p:nvPr>
            <p:ph idx="1"/>
          </p:nvPr>
        </p:nvSpPr>
        <p:spPr/>
        <p:txBody>
          <a:bodyPr/>
          <a:lstStyle/>
          <a:p>
            <a:pPr marL="0" indent="0">
              <a:buNone/>
            </a:pPr>
            <a:r>
              <a:rPr lang="en-US" dirty="0" smtClean="0"/>
              <a:t>a. Aerobic respiration: It takes place in presence of oxygen. </a:t>
            </a:r>
          </a:p>
          <a:p>
            <a:pPr marL="0" indent="0">
              <a:buNone/>
            </a:pPr>
            <a:r>
              <a:rPr lang="en-US" dirty="0" smtClean="0"/>
              <a:t>b. Anaerobic respiration: It takes place in absence of oxygen.</a:t>
            </a:r>
            <a:endParaRPr lang="en-US" dirty="0"/>
          </a:p>
        </p:txBody>
      </p:sp>
    </p:spTree>
    <p:extLst>
      <p:ext uri="{BB962C8B-B14F-4D97-AF65-F5344CB8AC3E}">
        <p14:creationId xmlns:p14="http://schemas.microsoft.com/office/powerpoint/2010/main" val="4252995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 Reproduction </a:t>
            </a:r>
          </a:p>
        </p:txBody>
      </p:sp>
      <p:sp>
        <p:nvSpPr>
          <p:cNvPr id="3" name="Content Placeholder 2"/>
          <p:cNvSpPr>
            <a:spLocks noGrp="1"/>
          </p:cNvSpPr>
          <p:nvPr>
            <p:ph idx="1"/>
          </p:nvPr>
        </p:nvSpPr>
        <p:spPr/>
        <p:txBody>
          <a:bodyPr/>
          <a:lstStyle/>
          <a:p>
            <a:pPr marL="514350" indent="-514350">
              <a:buAutoNum type="alphaLcPeriod"/>
            </a:pPr>
            <a:r>
              <a:rPr lang="en-US" dirty="0" smtClean="0"/>
              <a:t>Asexual reproduction: It is the type of reproduction in which sexes    </a:t>
            </a:r>
          </a:p>
          <a:p>
            <a:pPr marL="0" indent="0">
              <a:buNone/>
            </a:pPr>
            <a:r>
              <a:rPr lang="en-US" dirty="0" smtClean="0"/>
              <a:t>       are not involved. It takes place by one parent only. </a:t>
            </a:r>
          </a:p>
          <a:p>
            <a:pPr marL="0" indent="0">
              <a:buNone/>
            </a:pPr>
            <a:r>
              <a:rPr lang="en-US" dirty="0" smtClean="0"/>
              <a:t>b. Sexual reproduction: It is a type of reproduction in which male and  </a:t>
            </a:r>
          </a:p>
          <a:p>
            <a:pPr marL="0" indent="0">
              <a:buNone/>
            </a:pPr>
            <a:r>
              <a:rPr lang="en-US" dirty="0"/>
              <a:t> </a:t>
            </a:r>
            <a:r>
              <a:rPr lang="en-US" dirty="0" smtClean="0"/>
              <a:t>     female sexes are involved. Male and female gametes are fused to  </a:t>
            </a:r>
          </a:p>
          <a:p>
            <a:pPr marL="0" indent="0">
              <a:buNone/>
            </a:pPr>
            <a:r>
              <a:rPr lang="en-US" dirty="0"/>
              <a:t> </a:t>
            </a:r>
            <a:r>
              <a:rPr lang="en-US" dirty="0" smtClean="0"/>
              <a:t>     form zygote.</a:t>
            </a:r>
            <a:endParaRPr lang="en-US" dirty="0"/>
          </a:p>
        </p:txBody>
      </p:sp>
    </p:spTree>
    <p:extLst>
      <p:ext uri="{BB962C8B-B14F-4D97-AF65-F5344CB8AC3E}">
        <p14:creationId xmlns:p14="http://schemas.microsoft.com/office/powerpoint/2010/main" val="13086611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2569</Words>
  <Application>Microsoft Office PowerPoint</Application>
  <PresentationFormat>Widescreen</PresentationFormat>
  <Paragraphs>208</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Calibri Light</vt:lpstr>
      <vt:lpstr>Times New Roman</vt:lpstr>
      <vt:lpstr>Office Theme</vt:lpstr>
      <vt:lpstr>Chapter 8.2 </vt:lpstr>
      <vt:lpstr>Important terms used in characters and classification of organisms</vt:lpstr>
      <vt:lpstr>3. Symmetry</vt:lpstr>
      <vt:lpstr>4. Habitat</vt:lpstr>
      <vt:lpstr>5. Body temperature</vt:lpstr>
      <vt:lpstr>6. Nutrition</vt:lpstr>
      <vt:lpstr>7. Digestion </vt:lpstr>
      <vt:lpstr>8. Respiration </vt:lpstr>
      <vt:lpstr>9. Reproduction </vt:lpstr>
      <vt:lpstr>PowerPoint Presentation</vt:lpstr>
      <vt:lpstr>Phylum: Porifera (poros = pore; ferre = to bear) </vt:lpstr>
      <vt:lpstr>Porifera is divided in to three classes on the basis of chemical nature of spicules:</vt:lpstr>
      <vt:lpstr>Phylum: Coelenterata (koilos = hollow; enteron = intestine)</vt:lpstr>
      <vt:lpstr>PowerPoint Presentation</vt:lpstr>
      <vt:lpstr>On the basis of presence and absence of reproductive forms (polyp and medusa) coelenterates are divided into three classes.</vt:lpstr>
      <vt:lpstr>Phylum: Platyhelminthes (Platy= flat; hlminthes = worm)</vt:lpstr>
      <vt:lpstr>PowerPoint Presentation</vt:lpstr>
      <vt:lpstr>Platyhelminthes is classified into three classes on the basis of habitat and segmentation. </vt:lpstr>
      <vt:lpstr>Phylum: Nemathelminthes (nematos = thread; helminthes = worm) </vt:lpstr>
      <vt:lpstr>On the basis of presence and absence of caudal sense organ (phasmid), phylum, nemathelminthes is divided in two classes. </vt:lpstr>
      <vt:lpstr>Phylum: Annelida (annulus = ring; eidos = form</vt:lpstr>
      <vt:lpstr>PowerPoint Presentation</vt:lpstr>
      <vt:lpstr>PowerPoint Presentation</vt:lpstr>
      <vt:lpstr>Phylum: Arthropoda (arthron=jointed; podos = Irgs)</vt:lpstr>
      <vt:lpstr>On the basis of no. of legs and body condition phylum Arthropoda is divided into four classes. </vt:lpstr>
      <vt:lpstr>PowerPoint Presentation</vt:lpstr>
      <vt:lpstr>Phylum: Mollusca (molluscus = soft)</vt:lpstr>
      <vt:lpstr>PowerPoint Presentation</vt:lpstr>
      <vt:lpstr>PowerPoint Presentation</vt:lpstr>
      <vt:lpstr>PowerPoint Presentation</vt:lpstr>
      <vt:lpstr>Phylum: Echinodermata (mechinos=spine; derma=skin) </vt:lpstr>
      <vt:lpstr>On the basis of number and type of arm and form of the body phylum echinodermata is divided into five classes. </vt:lpstr>
      <vt:lpstr>PowerPoint Presentation</vt:lpstr>
      <vt:lpstr>PowerPoint Presentation</vt:lpstr>
      <vt:lpstr>Phylum: Chordata</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8.2</dc:title>
  <dc:creator>Bindu</dc:creator>
  <cp:lastModifiedBy>Bindu</cp:lastModifiedBy>
  <cp:revision>21</cp:revision>
  <dcterms:created xsi:type="dcterms:W3CDTF">2023-11-13T08:48:52Z</dcterms:created>
  <dcterms:modified xsi:type="dcterms:W3CDTF">2024-01-02T04:23:10Z</dcterms:modified>
</cp:coreProperties>
</file>